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2.xml" ContentType="application/vnd.openxmlformats-officedocument.presentationml.slide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4.xml" ContentType="application/vnd.openxmlformats-officedocument.presentationml.tags+xml"/>
  <Override PartName="/ppt/tags/tag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ppt/tags/tag3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  <p:sldMasterId id="2147483728" r:id="rId2"/>
  </p:sldMasterIdLst>
  <p:notesMasterIdLst>
    <p:notesMasterId r:id="rId45"/>
  </p:notesMasterIdLst>
  <p:handoutMasterIdLst>
    <p:handoutMasterId r:id="rId46"/>
  </p:handoutMasterIdLst>
  <p:sldIdLst>
    <p:sldId id="3824" r:id="rId3"/>
    <p:sldId id="3984" r:id="rId4"/>
    <p:sldId id="3985" r:id="rId5"/>
    <p:sldId id="4027" r:id="rId6"/>
    <p:sldId id="4024" r:id="rId7"/>
    <p:sldId id="4025" r:id="rId8"/>
    <p:sldId id="4028" r:id="rId9"/>
    <p:sldId id="3998" r:id="rId10"/>
    <p:sldId id="3978" r:id="rId11"/>
    <p:sldId id="3980" r:id="rId12"/>
    <p:sldId id="3965" r:id="rId13"/>
    <p:sldId id="3966" r:id="rId14"/>
    <p:sldId id="3973" r:id="rId15"/>
    <p:sldId id="3970" r:id="rId16"/>
    <p:sldId id="3971" r:id="rId17"/>
    <p:sldId id="3972" r:id="rId18"/>
    <p:sldId id="3967" r:id="rId19"/>
    <p:sldId id="3968" r:id="rId20"/>
    <p:sldId id="4026" r:id="rId21"/>
    <p:sldId id="4022" r:id="rId22"/>
    <p:sldId id="4023" r:id="rId23"/>
    <p:sldId id="3905" r:id="rId24"/>
    <p:sldId id="3986" r:id="rId25"/>
    <p:sldId id="3989" r:id="rId26"/>
    <p:sldId id="3987" r:id="rId27"/>
    <p:sldId id="4020" r:id="rId28"/>
    <p:sldId id="4021" r:id="rId29"/>
    <p:sldId id="3941" r:id="rId30"/>
    <p:sldId id="4014" r:id="rId31"/>
    <p:sldId id="3942" r:id="rId32"/>
    <p:sldId id="4017" r:id="rId33"/>
    <p:sldId id="3943" r:id="rId34"/>
    <p:sldId id="3977" r:id="rId35"/>
    <p:sldId id="4019" r:id="rId36"/>
    <p:sldId id="4016" r:id="rId37"/>
    <p:sldId id="3954" r:id="rId38"/>
    <p:sldId id="3981" r:id="rId39"/>
    <p:sldId id="3975" r:id="rId40"/>
    <p:sldId id="3935" r:id="rId41"/>
    <p:sldId id="3894" r:id="rId42"/>
    <p:sldId id="3979" r:id="rId43"/>
    <p:sldId id="3836" r:id="rId44"/>
  </p:sldIdLst>
  <p:sldSz cx="12192000" cy="6858000"/>
  <p:notesSz cx="6807200" cy="9939338"/>
  <p:custDataLst>
    <p:tags r:id="rId4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09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1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2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38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480" algn="l" defTabSz="9141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576" algn="l" defTabSz="9141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199672" algn="l" defTabSz="9141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6768" algn="l" defTabSz="9141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pos="382" userDrawn="1">
          <p15:clr>
            <a:srgbClr val="A4A3A4"/>
          </p15:clr>
        </p15:guide>
        <p15:guide id="2" pos="7638" userDrawn="1">
          <p15:clr>
            <a:srgbClr val="A4A3A4"/>
          </p15:clr>
        </p15:guide>
        <p15:guide id="4" orient="horz" pos="4144" userDrawn="1">
          <p15:clr>
            <a:srgbClr val="A4A3A4"/>
          </p15:clr>
        </p15:guide>
        <p15:guide id="5" orient="horz" pos="204" userDrawn="1">
          <p15:clr>
            <a:srgbClr val="A4A3A4"/>
          </p15:clr>
        </p15:guide>
        <p15:guide id="6" orient="horz" pos="1508" userDrawn="1">
          <p15:clr>
            <a:srgbClr val="A4A3A4"/>
          </p15:clr>
        </p15:guide>
        <p15:guide id="7" pos="42" userDrawn="1">
          <p15:clr>
            <a:srgbClr val="A4A3A4"/>
          </p15:clr>
        </p15:guide>
        <p15:guide id="8" pos="7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5FF"/>
    <a:srgbClr val="B9F0FF"/>
    <a:srgbClr val="F3FCFF"/>
    <a:srgbClr val="8BE6FF"/>
    <a:srgbClr val="FFFF00"/>
    <a:srgbClr val="FFC000"/>
    <a:srgbClr val="48C1E2"/>
    <a:srgbClr val="005BAA"/>
    <a:srgbClr val="FFD4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A9F0D-6876-4030-AA49-A53E9FE36AAB}" v="341" dt="2019-02-01T10:53:08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9" autoAdjust="0"/>
    <p:restoredTop sz="94498" autoAdjust="0"/>
  </p:normalViewPr>
  <p:slideViewPr>
    <p:cSldViewPr snapToObjects="1" showGuides="1">
      <p:cViewPr varScale="1">
        <p:scale>
          <a:sx n="69" d="100"/>
          <a:sy n="69" d="100"/>
        </p:scale>
        <p:origin x="774" y="48"/>
      </p:cViewPr>
      <p:guideLst>
        <p:guide pos="382"/>
        <p:guide pos="7638"/>
        <p:guide orient="horz" pos="4144"/>
        <p:guide orient="horz" pos="204"/>
        <p:guide orient="horz" pos="1508"/>
        <p:guide pos="42"/>
        <p:guide pos="72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1700"/>
    </p:cViewPr>
  </p:sorterViewPr>
  <p:notesViewPr>
    <p:cSldViewPr snapToObjects="1" showGuides="1">
      <p:cViewPr varScale="1">
        <p:scale>
          <a:sx n="48" d="100"/>
          <a:sy n="48" d="100"/>
        </p:scale>
        <p:origin x="2076" y="60"/>
      </p:cViewPr>
      <p:guideLst>
        <p:guide orient="horz" pos="3131"/>
        <p:guide pos="2144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55" Type="http://schemas.openxmlformats.org/officeDocument/2006/relationships/customXml" Target="../customXml/item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31B9-D2D4-4D43-8CBF-D0184DDEB7D7}" type="datetimeFigureOut">
              <a:rPr lang="en-AU" smtClean="0"/>
              <a:t>3/02/2019</a:t>
            </a:fld>
            <a:endParaRPr lang="en-A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A0147-0BBB-4754-93D4-F4A2B787A1C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5195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80720" y="0"/>
            <a:ext cx="226906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270642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584200" y="365125"/>
            <a:ext cx="7975600" cy="4487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0" y="4969669"/>
            <a:ext cx="5445760" cy="42242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80720" y="9440646"/>
            <a:ext cx="226906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176693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505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09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19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2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38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5480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76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72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68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36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_Black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E15E95A7-3AAD-4587-9F1C-24CF5223E7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007"/>
            <a:ext cx="12192000" cy="6056453"/>
          </a:xfrm>
          <a:prstGeom prst="rect">
            <a:avLst/>
          </a:prstGeom>
        </p:spPr>
      </p:pic>
      <p:graphicFrame>
        <p:nvGraphicFramePr>
          <p:cNvPr id="44" name="Objekt 43" hidden="1"/>
          <p:cNvGraphicFramePr>
            <a:graphicFrameLocks/>
          </p:cNvGraphicFramePr>
          <p:nvPr userDrawn="1">
            <p:custDataLst>
              <p:tags r:id="rId2"/>
            </p:custDataLst>
            <p:extLst/>
          </p:nvPr>
        </p:nvGraphicFramePr>
        <p:xfrm>
          <a:off x="1" y="3"/>
          <a:ext cx="211666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think-cell スライド" r:id="rId6" imgW="0" imgH="0" progId="TCLayout.ActiveDocument.1">
                  <p:embed/>
                </p:oleObj>
              </mc:Choice>
              <mc:Fallback>
                <p:oleObj name="think-cell スライド" r:id="rId6" imgW="0" imgH="0" progId="TCLayout.ActiveDocument.1">
                  <p:embed/>
                  <p:pic>
                    <p:nvPicPr>
                      <p:cNvPr id="44" name="Objekt 4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3"/>
                        <a:ext cx="211666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>
            <a:extLst>
              <a:ext uri="{FF2B5EF4-FFF2-40B4-BE49-F238E27FC236}">
                <a16:creationId xmlns:a16="http://schemas.microsoft.com/office/drawing/2014/main" id="{77E1DDD5-BC30-4706-8252-757470B63E98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altLang="ja-JP" sz="3200" b="1" i="0" kern="0" baseline="0" dirty="0">
              <a:solidFill>
                <a:sysClr val="windowText" lastClr="000000"/>
              </a:solidFill>
              <a:latin typeface="Arial" panose="020B0604020202020204" pitchFamily="34" charset="0"/>
              <a:ea typeface="Meiryo UI" panose="020B0604030504040204" pitchFamily="50" charset="-128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2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622083" y="4382408"/>
            <a:ext cx="6626043" cy="467563"/>
          </a:xfrm>
          <a:prstGeom prst="rect">
            <a:avLst/>
          </a:prstGeom>
        </p:spPr>
        <p:txBody>
          <a:bodyPr lIns="36000" tIns="36000" rIns="36000" bIns="36000" anchor="ctr" anchorCtr="0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源ノ角ゴシック JP Normal" panose="020B0400000000000000" pitchFamily="34" charset="-128"/>
                <a:ea typeface="源ノ角ゴシック JP Normal" panose="020B0400000000000000" pitchFamily="34" charset="-128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167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167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167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167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/>
              <a:t>YYYY/MM/DD</a:t>
            </a:r>
            <a:r>
              <a:rPr lang="en-US" altLang="ja-JP" dirty="0"/>
              <a:t> (20pt, Bold)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622082" y="2020322"/>
            <a:ext cx="8221300" cy="1125316"/>
          </a:xfrm>
          <a:prstGeom prst="rect">
            <a:avLst/>
          </a:prstGeom>
        </p:spPr>
        <p:txBody>
          <a:bodyPr lIns="36000" tIns="36000" rIns="36000" bIns="3600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 kumimoji="1" lang="en-GB" sz="3200" b="1" kern="1200" spc="0" baseline="0" dirty="0">
                <a:solidFill>
                  <a:schemeClr val="bg1"/>
                </a:solidFill>
                <a:latin typeface="源ノ角ゴシック JP Normal" panose="020B0400000000000000" pitchFamily="34" charset="-128"/>
                <a:ea typeface="源ノ角ゴシック JP Normal" panose="020B0400000000000000" pitchFamily="34" charset="-128"/>
                <a:cs typeface="Arial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</a:pPr>
            <a:r>
              <a:rPr lang="en-GB" dirty="0"/>
              <a:t>PJT name</a:t>
            </a:r>
          </a:p>
        </p:txBody>
      </p:sp>
      <p:sp>
        <p:nvSpPr>
          <p:cNvPr id="8" name="Text Placeholder 32"/>
          <p:cNvSpPr>
            <a:spLocks noGrp="1"/>
          </p:cNvSpPr>
          <p:nvPr>
            <p:ph type="body" sz="quarter" idx="13" hasCustomPrompt="1"/>
          </p:nvPr>
        </p:nvSpPr>
        <p:spPr>
          <a:xfrm>
            <a:off x="622083" y="3656178"/>
            <a:ext cx="6626043" cy="467563"/>
          </a:xfrm>
          <a:prstGeom prst="rect">
            <a:avLst/>
          </a:prstGeom>
        </p:spPr>
        <p:txBody>
          <a:bodyPr lIns="36000" tIns="36000" rIns="36000" bIns="36000" anchor="ctr" anchorCtr="0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源ノ角ゴシック JP Normal" panose="020B0400000000000000" pitchFamily="34" charset="-128"/>
                <a:ea typeface="源ノ角ゴシック JP Normal" panose="020B0400000000000000" pitchFamily="34" charset="-128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167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167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167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167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 err="1"/>
              <a:t>Mtg</a:t>
            </a:r>
            <a:r>
              <a:rPr lang="en-US" dirty="0"/>
              <a:t> name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B2AF73-6958-41A9-B5A5-905216C9DC0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00" y="6226313"/>
            <a:ext cx="2150035" cy="428244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2336CBA4-78D6-7D4D-9A91-1EC0DDF2CA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24" y="199727"/>
            <a:ext cx="2151311" cy="4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6487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>
              <a:spcAft>
                <a:spcPts val="1200"/>
              </a:spcAft>
              <a:defRPr sz="20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2pPr>
            <a:lvl3pPr marL="514338" indent="-230182">
              <a:buFont typeface="Graphik" panose="020B0503030202060203" pitchFamily="34" charset="0"/>
              <a:buChar char="–"/>
              <a:defRPr sz="16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>
              <a:spcAft>
                <a:spcPts val="1200"/>
              </a:spcAft>
              <a:defRPr sz="20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2pPr>
            <a:lvl3pPr marL="514338" indent="-230182">
              <a:buFont typeface="Graphik" panose="020B0503030202060203" pitchFamily="34" charset="0"/>
              <a:buChar char="–"/>
              <a:defRPr sz="16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986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014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8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_01&amp;02&amp;03">
    <p:bg>
      <p:bgPr>
        <a:gradFill>
          <a:gsLst>
            <a:gs pos="0">
              <a:schemeClr val="bg1"/>
            </a:gs>
            <a:gs pos="100000">
              <a:srgbClr val="D4DCE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4"/>
          <p:cNvSpPr/>
          <p:nvPr userDrawn="1"/>
        </p:nvSpPr>
        <p:spPr bwMode="gray">
          <a:xfrm>
            <a:off x="0" y="5986189"/>
            <a:ext cx="12192000" cy="945906"/>
          </a:xfrm>
          <a:prstGeom prst="rect">
            <a:avLst/>
          </a:prstGeom>
          <a:solidFill>
            <a:schemeClr val="tx1">
              <a:alpha val="76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 anchorCtr="0"/>
          <a:lstStyle/>
          <a:p>
            <a:pPr>
              <a:spcAft>
                <a:spcPts val="300"/>
              </a:spcAft>
              <a:defRPr/>
            </a:pPr>
            <a:endParaRPr lang="ja-JP" altLang="en-US" sz="1600" b="1" kern="0" dirty="0" err="1">
              <a:solidFill>
                <a:sysClr val="windowText" lastClr="000000"/>
              </a:solidFill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1"/>
          </p:nvPr>
        </p:nvSpPr>
        <p:spPr>
          <a:xfrm flipH="1">
            <a:off x="11443844" y="6696391"/>
            <a:ext cx="677794" cy="161888"/>
          </a:xfrm>
        </p:spPr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 userDrawn="1">
            <p:ph type="ftr" sz="quarter" idx="12"/>
          </p:nvPr>
        </p:nvSpPr>
        <p:spPr>
          <a:xfrm flipH="1">
            <a:off x="77353" y="6696391"/>
            <a:ext cx="5366096" cy="161888"/>
          </a:xfrm>
        </p:spPr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544688" y="6153651"/>
            <a:ext cx="4210552" cy="391904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 marL="182526" indent="0">
              <a:buNone/>
              <a:defRPr/>
            </a:lvl2pPr>
            <a:lvl3pPr marL="449172" indent="0">
              <a:buNone/>
              <a:defRPr/>
            </a:lvl3pPr>
            <a:lvl4pPr marL="625350" indent="0">
              <a:buNone/>
              <a:defRPr/>
            </a:lvl4pPr>
            <a:lvl5pPr marL="89834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" y="6069194"/>
            <a:ext cx="1718674" cy="463189"/>
          </a:xfrm>
          <a:prstGeom prst="rect">
            <a:avLst/>
          </a:prstGeom>
        </p:spPr>
      </p:pic>
      <p:cxnSp>
        <p:nvCxnSpPr>
          <p:cNvPr id="30" name="Straight Connector 29"/>
          <p:cNvCxnSpPr/>
          <p:nvPr userDrawn="1"/>
        </p:nvCxnSpPr>
        <p:spPr>
          <a:xfrm>
            <a:off x="0" y="5986189"/>
            <a:ext cx="12187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51" y="6207304"/>
            <a:ext cx="4866509" cy="270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099" y="6264236"/>
            <a:ext cx="548511" cy="20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9031" y="140007"/>
            <a:ext cx="1674401" cy="3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9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_01&amp;02">
    <p:bg>
      <p:bgPr>
        <a:gradFill>
          <a:gsLst>
            <a:gs pos="0">
              <a:schemeClr val="bg1"/>
            </a:gs>
            <a:gs pos="100000">
              <a:srgbClr val="D4DCE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4"/>
          <p:cNvSpPr/>
          <p:nvPr userDrawn="1"/>
        </p:nvSpPr>
        <p:spPr bwMode="gray">
          <a:xfrm>
            <a:off x="0" y="5986189"/>
            <a:ext cx="12192000" cy="945906"/>
          </a:xfrm>
          <a:prstGeom prst="rect">
            <a:avLst/>
          </a:prstGeom>
          <a:solidFill>
            <a:schemeClr val="tx1">
              <a:alpha val="76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 anchorCtr="0"/>
          <a:lstStyle/>
          <a:p>
            <a:pPr>
              <a:spcAft>
                <a:spcPts val="300"/>
              </a:spcAft>
              <a:defRPr/>
            </a:pPr>
            <a:endParaRPr lang="ja-JP" altLang="en-US" sz="1600" b="1" kern="0" dirty="0" err="1">
              <a:solidFill>
                <a:sysClr val="windowText" lastClr="000000"/>
              </a:solidFill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1"/>
          </p:nvPr>
        </p:nvSpPr>
        <p:spPr>
          <a:xfrm flipH="1">
            <a:off x="11443844" y="6696391"/>
            <a:ext cx="677794" cy="161888"/>
          </a:xfrm>
        </p:spPr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 userDrawn="1">
            <p:ph type="ftr" sz="quarter" idx="12"/>
          </p:nvPr>
        </p:nvSpPr>
        <p:spPr>
          <a:xfrm flipH="1">
            <a:off x="77353" y="6696391"/>
            <a:ext cx="5366096" cy="161888"/>
          </a:xfrm>
        </p:spPr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/>
              <a:t>Copyright © 2018 Accenture  All rights reserved.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544688" y="6153651"/>
            <a:ext cx="4210552" cy="391904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 marL="182526" indent="0">
              <a:buNone/>
              <a:defRPr/>
            </a:lvl2pPr>
            <a:lvl3pPr marL="449172" indent="0">
              <a:buNone/>
              <a:defRPr/>
            </a:lvl3pPr>
            <a:lvl4pPr marL="625350" indent="0">
              <a:buNone/>
              <a:defRPr/>
            </a:lvl4pPr>
            <a:lvl5pPr marL="89834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099" y="6264236"/>
            <a:ext cx="548511" cy="201121"/>
          </a:xfrm>
          <a:prstGeom prst="rect">
            <a:avLst/>
          </a:prstGeom>
        </p:spPr>
      </p:pic>
      <p:cxnSp>
        <p:nvCxnSpPr>
          <p:cNvPr id="30" name="Straight Connector 29"/>
          <p:cNvCxnSpPr/>
          <p:nvPr userDrawn="1"/>
        </p:nvCxnSpPr>
        <p:spPr>
          <a:xfrm>
            <a:off x="0" y="5986189"/>
            <a:ext cx="12187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" y="6069194"/>
            <a:ext cx="1718674" cy="463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856" y="6207304"/>
            <a:ext cx="4866498" cy="270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9031" y="140007"/>
            <a:ext cx="1674401" cy="3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02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redential_01&amp;02&amp;03">
    <p:bg>
      <p:bgPr>
        <a:gradFill>
          <a:gsLst>
            <a:gs pos="0">
              <a:schemeClr val="bg1"/>
            </a:gs>
            <a:gs pos="100000">
              <a:srgbClr val="D4DCE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9031" y="140007"/>
            <a:ext cx="1674401" cy="3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4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/>
              <a:t>Copyright © 2018 Accenture  All rights reserved.</a:t>
            </a:r>
            <a:endParaRPr lang="en-US" dirty="0"/>
          </a:p>
        </p:txBody>
      </p:sp>
      <p:sp>
        <p:nvSpPr>
          <p:cNvPr id="5" name="Rectangle 44"/>
          <p:cNvSpPr/>
          <p:nvPr/>
        </p:nvSpPr>
        <p:spPr>
          <a:xfrm>
            <a:off x="0" y="-17106"/>
            <a:ext cx="12208769" cy="719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58" rtlCol="0" anchor="ctr"/>
          <a:lstStyle/>
          <a:p>
            <a:endParaRPr lang="en-US" sz="3199" b="1" dirty="0">
              <a:solidFill>
                <a:schemeClr val="tx2"/>
              </a:solidFill>
              <a:latin typeface="源ノ角ゴシック JP Bold" panose="020B0800000000000000" pitchFamily="34" charset="-128"/>
              <a:ea typeface="源ノ角ゴシック JP Bold" panose="020B0800000000000000" pitchFamily="34" charset="-128"/>
              <a:cs typeface="Calibri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579894" cy="702727"/>
          </a:xfrm>
        </p:spPr>
        <p:txBody>
          <a:bodyPr anchor="ctr" anchorCtr="0"/>
          <a:lstStyle>
            <a:lvl1pPr marL="174590" indent="0">
              <a:defRPr b="1">
                <a:solidFill>
                  <a:schemeClr val="tx2"/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901" y="220030"/>
            <a:ext cx="2200459" cy="3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8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7122091"/>
              </p:ext>
            </p:extLst>
          </p:nvPr>
        </p:nvGraphicFramePr>
        <p:xfrm>
          <a:off x="1958" y="1590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think-cell スライド" r:id="rId5" imgW="470" imgH="469" progId="TCLayout.ActiveDocument.1">
                  <p:embed/>
                </p:oleObj>
              </mc:Choice>
              <mc:Fallback>
                <p:oleObj name="think-cell スライド" r:id="rId5" imgW="470" imgH="469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8" y="1590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方形/長方形 2" hidden="1">
            <a:extLst>
              <a:ext uri="{FF2B5EF4-FFF2-40B4-BE49-F238E27FC236}">
                <a16:creationId xmlns:a16="http://schemas.microsoft.com/office/drawing/2014/main" id="{85B5E180-E7DF-4B90-AED6-073BABFB869C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1" i="0" kern="0" baseline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  <a:sym typeface="Meiryo UI" panose="020B0604030504040204" pitchFamily="50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1000" y="476672"/>
            <a:ext cx="10980980" cy="420752"/>
          </a:xfrm>
          <a:prstGeom prst="rect">
            <a:avLst/>
          </a:prstGeom>
        </p:spPr>
        <p:txBody>
          <a:bodyPr/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2" hasCustomPrompt="1"/>
          </p:nvPr>
        </p:nvSpPr>
        <p:spPr>
          <a:xfrm>
            <a:off x="291000" y="944950"/>
            <a:ext cx="10980980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90546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ClrTx/>
              <a:buSzTx/>
              <a:buFont typeface="Arial" charset="0"/>
              <a:buNone/>
              <a:tabLst/>
              <a:defRPr sz="16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>
              <a:defRPr sz="2167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951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733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733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en-US" altLang="ja-JP" dirty="0"/>
              <a:t>text</a:t>
            </a:r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91000" y="99326"/>
            <a:ext cx="8858874" cy="347851"/>
          </a:xfrm>
        </p:spPr>
        <p:txBody>
          <a:bodyPr anchor="b"/>
          <a:lstStyle>
            <a:lvl1pPr>
              <a:defRPr sz="1800" b="1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>
              <a:defRPr sz="1600" b="1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 b="1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600" b="1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600" b="1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A0DD51B-379B-43E2-B963-83C5A40079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" y="54000"/>
            <a:ext cx="1436151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0964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48F9B46-8ED4-465E-98C1-B0B96D8CC7E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D2513A1-3E9D-4E8A-AFC4-6007284D3757}"/>
                </a:ext>
              </a:extLst>
            </p:cNvPr>
            <p:cNvSpPr/>
            <p:nvPr/>
          </p:nvSpPr>
          <p:spPr bwMode="gray">
            <a:xfrm>
              <a:off x="0" y="0"/>
              <a:ext cx="6106036" cy="34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① きっかけ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Trigger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886A602-E648-4470-B96A-6588F63D5262}"/>
                </a:ext>
              </a:extLst>
            </p:cNvPr>
            <p:cNvSpPr/>
            <p:nvPr/>
          </p:nvSpPr>
          <p:spPr bwMode="gray">
            <a:xfrm>
              <a:off x="0" y="3438000"/>
              <a:ext cx="6106036" cy="342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④ 投資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Investment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3FE7E41-E16A-44B1-8832-1A080788C82C}"/>
                </a:ext>
              </a:extLst>
            </p:cNvPr>
            <p:cNvSpPr/>
            <p:nvPr/>
          </p:nvSpPr>
          <p:spPr bwMode="gray">
            <a:xfrm>
              <a:off x="6085964" y="0"/>
              <a:ext cx="6106036" cy="34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② 行動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Action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8A377B6-9BC7-4296-A96D-821BB3B69427}"/>
                </a:ext>
              </a:extLst>
            </p:cNvPr>
            <p:cNvSpPr/>
            <p:nvPr/>
          </p:nvSpPr>
          <p:spPr bwMode="gray">
            <a:xfrm>
              <a:off x="6085964" y="3438000"/>
              <a:ext cx="6106036" cy="342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>
              <a:solidFill>
                <a:schemeClr val="bg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③ ごほうび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Variable Reward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44D2274-1859-413D-B55A-0C0A5809BE99}"/>
              </a:ext>
            </a:extLst>
          </p:cNvPr>
          <p:cNvGrpSpPr/>
          <p:nvPr userDrawn="1"/>
        </p:nvGrpSpPr>
        <p:grpSpPr>
          <a:xfrm rot="1493205">
            <a:off x="5707964" y="2966433"/>
            <a:ext cx="756000" cy="943135"/>
            <a:chOff x="5378029" y="3419836"/>
            <a:chExt cx="756000" cy="943135"/>
          </a:xfrm>
        </p:grpSpPr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E9C8B01E-AB14-4C7F-B3EF-E6FCDB5BE868}"/>
                </a:ext>
              </a:extLst>
            </p:cNvPr>
            <p:cNvSpPr/>
            <p:nvPr/>
          </p:nvSpPr>
          <p:spPr bwMode="auto">
            <a:xfrm rot="8100000">
              <a:off x="5378029" y="3419836"/>
              <a:ext cx="756000" cy="828000"/>
            </a:xfrm>
            <a:prstGeom prst="arc">
              <a:avLst/>
            </a:prstGeom>
            <a:noFill/>
            <a:ln w="730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1000" b="1" kern="0">
                <a:solidFill>
                  <a:srgbClr val="0033CC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4BA45AB9-D9D1-4AF6-8C78-35AD2F9E94B3}"/>
                </a:ext>
              </a:extLst>
            </p:cNvPr>
            <p:cNvSpPr/>
            <p:nvPr/>
          </p:nvSpPr>
          <p:spPr bwMode="auto">
            <a:xfrm rot="8100000" flipH="1" flipV="1">
              <a:off x="5378029" y="3534971"/>
              <a:ext cx="756000" cy="828000"/>
            </a:xfrm>
            <a:prstGeom prst="arc">
              <a:avLst/>
            </a:prstGeom>
            <a:noFill/>
            <a:ln w="730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1000" b="1" kern="0">
                <a:solidFill>
                  <a:srgbClr val="0033CC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68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48F9B46-8ED4-465E-98C1-B0B96D8CC7E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D2513A1-3E9D-4E8A-AFC4-6007284D3757}"/>
                </a:ext>
              </a:extLst>
            </p:cNvPr>
            <p:cNvSpPr/>
            <p:nvPr/>
          </p:nvSpPr>
          <p:spPr bwMode="gray">
            <a:xfrm>
              <a:off x="0" y="0"/>
              <a:ext cx="6106036" cy="342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① きっかけ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Trigger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886A602-E648-4470-B96A-6588F63D5262}"/>
                </a:ext>
              </a:extLst>
            </p:cNvPr>
            <p:cNvSpPr/>
            <p:nvPr/>
          </p:nvSpPr>
          <p:spPr bwMode="gray">
            <a:xfrm>
              <a:off x="0" y="3438000"/>
              <a:ext cx="6106036" cy="342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④ 投資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Investment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3FE7E41-E16A-44B1-8832-1A080788C82C}"/>
                </a:ext>
              </a:extLst>
            </p:cNvPr>
            <p:cNvSpPr/>
            <p:nvPr/>
          </p:nvSpPr>
          <p:spPr bwMode="gray">
            <a:xfrm>
              <a:off x="6085964" y="0"/>
              <a:ext cx="6106036" cy="342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② 行動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Action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8A377B6-9BC7-4296-A96D-821BB3B69427}"/>
                </a:ext>
              </a:extLst>
            </p:cNvPr>
            <p:cNvSpPr/>
            <p:nvPr/>
          </p:nvSpPr>
          <p:spPr bwMode="gray">
            <a:xfrm>
              <a:off x="6085964" y="3438000"/>
              <a:ext cx="6106036" cy="342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③ ごほうび </a:t>
              </a:r>
              <a:r>
                <a:rPr kumimoji="1" lang="en-US" altLang="ja-JP" sz="16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/ Variable Reward</a:t>
              </a:r>
              <a:endPara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44D2274-1859-413D-B55A-0C0A5809BE99}"/>
              </a:ext>
            </a:extLst>
          </p:cNvPr>
          <p:cNvGrpSpPr/>
          <p:nvPr userDrawn="1"/>
        </p:nvGrpSpPr>
        <p:grpSpPr>
          <a:xfrm rot="1493205">
            <a:off x="5707964" y="2966433"/>
            <a:ext cx="756000" cy="943135"/>
            <a:chOff x="5378029" y="3419836"/>
            <a:chExt cx="756000" cy="943135"/>
          </a:xfrm>
        </p:grpSpPr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E9C8B01E-AB14-4C7F-B3EF-E6FCDB5BE868}"/>
                </a:ext>
              </a:extLst>
            </p:cNvPr>
            <p:cNvSpPr/>
            <p:nvPr/>
          </p:nvSpPr>
          <p:spPr bwMode="auto">
            <a:xfrm rot="8100000">
              <a:off x="5378029" y="3419836"/>
              <a:ext cx="756000" cy="828000"/>
            </a:xfrm>
            <a:prstGeom prst="arc">
              <a:avLst/>
            </a:prstGeom>
            <a:noFill/>
            <a:ln w="730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1000" b="1" kern="0">
                <a:solidFill>
                  <a:srgbClr val="0033CC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4BA45AB9-D9D1-4AF6-8C78-35AD2F9E94B3}"/>
                </a:ext>
              </a:extLst>
            </p:cNvPr>
            <p:cNvSpPr/>
            <p:nvPr/>
          </p:nvSpPr>
          <p:spPr bwMode="auto">
            <a:xfrm rot="8100000" flipH="1" flipV="1">
              <a:off x="5378029" y="3534971"/>
              <a:ext cx="756000" cy="828000"/>
            </a:xfrm>
            <a:prstGeom prst="arc">
              <a:avLst/>
            </a:prstGeom>
            <a:noFill/>
            <a:ln w="730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1000" b="1" kern="0">
                <a:solidFill>
                  <a:srgbClr val="0033CC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7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8" y="1590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think-cell スライド" r:id="rId5" imgW="470" imgH="469" progId="TCLayout.ActiveDocument.1">
                  <p:embed/>
                </p:oleObj>
              </mc:Choice>
              <mc:Fallback>
                <p:oleObj name="think-cell スライド" r:id="rId5" imgW="470" imgH="469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8" y="1590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方形/長方形 2" hidden="1">
            <a:extLst>
              <a:ext uri="{FF2B5EF4-FFF2-40B4-BE49-F238E27FC236}">
                <a16:creationId xmlns:a16="http://schemas.microsoft.com/office/drawing/2014/main" id="{85B5E180-E7DF-4B90-AED6-073BABFB869C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1" i="0" kern="0" baseline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  <a:sym typeface="Meiryo UI" panose="020B0604030504040204" pitchFamily="50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1000" y="218248"/>
            <a:ext cx="10980980" cy="420752"/>
          </a:xfrm>
          <a:prstGeom prst="rect">
            <a:avLst/>
          </a:prstGeom>
        </p:spPr>
        <p:txBody>
          <a:bodyPr/>
          <a:lstStyle>
            <a:lvl1pPr>
              <a:defRPr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GB" dirty="0"/>
              <a:t>text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A0DD51B-379B-43E2-B963-83C5A40079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" y="54000"/>
            <a:ext cx="1436151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175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2pPr>
            <a:lvl3pPr marL="514338" indent="-230182">
              <a:buFont typeface="Graphik" panose="020B0503030202060203" pitchFamily="34" charset="0"/>
              <a:buChar char="–"/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>
              <a:spcAft>
                <a:spcPts val="1200"/>
              </a:spcAft>
              <a:defRPr sz="20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2pPr>
            <a:lvl3pPr marL="514338" indent="-230182">
              <a:buFont typeface="Graphik" panose="020B0503030202060203" pitchFamily="34" charset="0"/>
              <a:buChar char="–"/>
              <a:defRPr sz="16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>
              <a:spcAft>
                <a:spcPts val="1200"/>
              </a:spcAft>
              <a:defRPr sz="20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2pPr>
            <a:lvl3pPr marL="514338" indent="-230182">
              <a:buFont typeface="Graphik" panose="020B0503030202060203" pitchFamily="34" charset="0"/>
              <a:buChar char="–"/>
              <a:defRPr sz="16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83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02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  <a:lvl2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2pPr>
            <a:lvl3pPr marL="514338" indent="-230182">
              <a:buFont typeface="Graphik" panose="020B0503030202060203" pitchFamily="34" charset="0"/>
              <a:buChar char="–"/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8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162720711"/>
              </p:ext>
            </p:extLst>
          </p:nvPr>
        </p:nvGraphicFramePr>
        <p:xfrm>
          <a:off x="1958" y="1590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think-cell スライド" r:id="rId10" imgW="470" imgH="469" progId="TCLayout.ActiveDocument.1">
                  <p:embed/>
                </p:oleObj>
              </mc:Choice>
              <mc:Fallback>
                <p:oleObj name="think-cell スライド" r:id="rId10" imgW="470" imgH="469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58" y="1590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正方形/長方形 3" hidden="1">
            <a:extLst>
              <a:ext uri="{FF2B5EF4-FFF2-40B4-BE49-F238E27FC236}">
                <a16:creationId xmlns:a16="http://schemas.microsoft.com/office/drawing/2014/main" id="{A33F10C5-53A0-46AA-AC19-369EBB97687A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ja-JP" sz="2600" b="1" i="0" kern="0" baseline="0" dirty="0">
              <a:solidFill>
                <a:sysClr val="windowText" lastClr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2898" y="111302"/>
            <a:ext cx="10967686" cy="78612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idx="1"/>
          </p:nvPr>
        </p:nvSpPr>
        <p:spPr>
          <a:xfrm>
            <a:off x="622894" y="1082678"/>
            <a:ext cx="109728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GB" dirty="0"/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11292117" y="6600252"/>
            <a:ext cx="260254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fld id="{989496C2-B50A-F244-A0A1-E3849033C8B1}" type="slidenum">
              <a:rPr lang="en-GB" altLang="ja-JP" sz="120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pPr algn="ctr"/>
              <a:t>‹#›</a:t>
            </a:fld>
            <a:endParaRPr kumimoji="1" lang="ja-JP" altLang="en-US" sz="12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10" r:id="rId2"/>
    <p:sldLayoutId id="2147483745" r:id="rId3"/>
    <p:sldLayoutId id="2147483746" r:id="rId4"/>
    <p:sldLayoutId id="2147483744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lang="de-DE" sz="2600" b="1" kern="1200" dirty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767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767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767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767" b="1">
          <a:solidFill>
            <a:schemeClr val="tx1"/>
          </a:solidFill>
          <a:latin typeface="Arial" charset="0"/>
        </a:defRPr>
      </a:lvl5pPr>
      <a:lvl6pPr marL="495273" algn="l" rtl="0" eaLnBrk="1" fontAlgn="base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</a:defRPr>
      </a:lvl6pPr>
      <a:lvl7pPr marL="990546" algn="l" rtl="0" eaLnBrk="1" fontAlgn="base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</a:defRPr>
      </a:lvl7pPr>
      <a:lvl8pPr marL="1485818" algn="l" rtl="0" eaLnBrk="1" fontAlgn="base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</a:defRPr>
      </a:lvl8pPr>
      <a:lvl9pPr marL="1981089" algn="l" rtl="0" eaLnBrk="1" fontAlgn="base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325"/>
        </a:spcBef>
        <a:spcAft>
          <a:spcPts val="325"/>
        </a:spcAft>
        <a:buFont typeface="Arial" charset="0"/>
        <a:buNone/>
        <a:defRPr kumimoji="1" sz="2817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393811" indent="-204644" algn="l" rtl="0" eaLnBrk="1" fontAlgn="base" hangingPunct="1">
        <a:spcBef>
          <a:spcPts val="325"/>
        </a:spcBef>
        <a:spcAft>
          <a:spcPts val="325"/>
        </a:spcAft>
        <a:buFont typeface="Arial" charset="0"/>
        <a:buChar char="–"/>
        <a:defRPr kumimoji="1" sz="2600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582977" indent="-189166" algn="l" rtl="0" eaLnBrk="1" fontAlgn="base" hangingPunct="1">
        <a:spcBef>
          <a:spcPts val="325"/>
        </a:spcBef>
        <a:spcAft>
          <a:spcPts val="325"/>
        </a:spcAft>
        <a:buFont typeface="Arial" charset="0"/>
        <a:buChar char="•"/>
        <a:defRPr kumimoji="1" sz="2167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772143" indent="-189166" algn="l" rtl="0" eaLnBrk="1" fontAlgn="base" hangingPunct="1">
        <a:spcBef>
          <a:spcPts val="325"/>
        </a:spcBef>
        <a:spcAft>
          <a:spcPts val="325"/>
        </a:spcAft>
        <a:buFont typeface="Arial" charset="0"/>
        <a:buChar char="–"/>
        <a:defRPr kumimoji="1" sz="195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976788" indent="-204644" algn="l" rtl="0" eaLnBrk="1" fontAlgn="base" hangingPunct="1">
        <a:spcBef>
          <a:spcPts val="325"/>
        </a:spcBef>
        <a:spcAft>
          <a:spcPts val="325"/>
        </a:spcAft>
        <a:buFont typeface="Arial" charset="0"/>
        <a:buChar char="•"/>
        <a:defRPr kumimoji="1" sz="195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2723999" indent="-247636" algn="l" defTabSz="990546" rtl="0" eaLnBrk="1" latinLnBrk="0" hangingPunct="1">
        <a:spcBef>
          <a:spcPct val="20000"/>
        </a:spcBef>
        <a:buFont typeface="Arial" pitchFamily="34" charset="0"/>
        <a:buChar char="•"/>
        <a:defRPr kumimoji="1"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270" indent="-247636" algn="l" defTabSz="990546" rtl="0" eaLnBrk="1" latinLnBrk="0" hangingPunct="1">
        <a:spcBef>
          <a:spcPct val="20000"/>
        </a:spcBef>
        <a:buFont typeface="Arial" pitchFamily="34" charset="0"/>
        <a:buChar char="•"/>
        <a:defRPr kumimoji="1"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543" indent="-247636" algn="l" defTabSz="990546" rtl="0" eaLnBrk="1" latinLnBrk="0" hangingPunct="1">
        <a:spcBef>
          <a:spcPct val="20000"/>
        </a:spcBef>
        <a:buFont typeface="Arial" pitchFamily="34" charset="0"/>
        <a:buChar char="•"/>
        <a:defRPr kumimoji="1"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815" indent="-247636" algn="l" defTabSz="990546" rtl="0" eaLnBrk="1" latinLnBrk="0" hangingPunct="1">
        <a:spcBef>
          <a:spcPct val="20000"/>
        </a:spcBef>
        <a:buFont typeface="Arial" pitchFamily="34" charset="0"/>
        <a:buChar char="•"/>
        <a:defRPr kumimoji="1"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1pPr>
      <a:lvl2pPr marL="495273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2pPr>
      <a:lvl3pPr marL="990546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3pPr>
      <a:lvl4pPr marL="1485818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4pPr>
      <a:lvl5pPr marL="1981089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5pPr>
      <a:lvl6pPr marL="2476362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5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7pPr>
      <a:lvl8pPr marL="3466907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8pPr>
      <a:lvl9pPr marL="3962180" algn="l" defTabSz="990546" rtl="0" eaLnBrk="1" latinLnBrk="0" hangingPunct="1">
        <a:defRPr kumimoji="1" sz="19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r>
              <a:rPr lang="en-US" dirty="0"/>
              <a:t>Copyright © 2018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40" r:id="rId9"/>
    <p:sldLayoutId id="2147483741" r:id="rId10"/>
    <p:sldLayoutId id="2147483742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源ノ角ゴシック JP Bold" panose="020B0800000000000000" pitchFamily="34" charset="-128"/>
          <a:ea typeface="源ノ角ゴシック JP Bold" panose="020B0800000000000000" pitchFamily="34" charset="-128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源ノ角ゴシック JP Bold" panose="020B0800000000000000" pitchFamily="34" charset="-128"/>
          <a:ea typeface="源ノ角ゴシック JP Bold" panose="020B0800000000000000" pitchFamily="34" charset="-128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源ノ角ゴシック JP Bold" panose="020B0800000000000000" pitchFamily="34" charset="-128"/>
          <a:ea typeface="源ノ角ゴシック JP Bold" panose="020B0800000000000000" pitchFamily="34" charset="-128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源ノ角ゴシック JP Bold" panose="020B0800000000000000" pitchFamily="34" charset="-128"/>
          <a:ea typeface="源ノ角ゴシック JP Bold" panose="020B0800000000000000" pitchFamily="34" charset="-128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40.jpeg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microsoft.com/office/2007/relationships/hdphoto" Target="../media/hdphoto1.wdp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4.png"/><Relationship Id="rId7" Type="http://schemas.openxmlformats.org/officeDocument/2006/relationships/image" Target="../media/image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9.png"/><Relationship Id="rId7" Type="http://schemas.openxmlformats.org/officeDocument/2006/relationships/image" Target="../media/image5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オブジェクト 5" hidden="1">
            <a:extLst>
              <a:ext uri="{FF2B5EF4-FFF2-40B4-BE49-F238E27FC236}">
                <a16:creationId xmlns:a16="http://schemas.microsoft.com/office/drawing/2014/main" id="{804241E8-8707-4AC3-B056-1D47941E3D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think-cell スライド" r:id="rId4" imgW="393" imgH="403" progId="TCLayout.ActiveDocument.1">
                  <p:embed/>
                </p:oleObj>
              </mc:Choice>
              <mc:Fallback>
                <p:oleObj name="think-cell スライド" r:id="rId4" imgW="393" imgH="403" progId="TCLayout.ActiveDocument.1">
                  <p:embed/>
                  <p:pic>
                    <p:nvPicPr>
                      <p:cNvPr id="6" name="オブジェクト 5" hidden="1">
                        <a:extLst>
                          <a:ext uri="{FF2B5EF4-FFF2-40B4-BE49-F238E27FC236}">
                            <a16:creationId xmlns:a16="http://schemas.microsoft.com/office/drawing/2014/main" id="{804241E8-8707-4AC3-B056-1D47941E3D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E55846F-BEBC-44A4-8148-73628770A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2019.02.01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50752E-DE63-402D-9D3A-DA0D0E7A0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洗車プリオーダーサービス</a:t>
            </a:r>
            <a:b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ECE6A75-9C7D-4185-B5D9-E94D1641F3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第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UX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デザインスプリント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585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E1EF3E6-A778-4FBA-98B0-9DDAFB9C10EC}"/>
              </a:ext>
            </a:extLst>
          </p:cNvPr>
          <p:cNvGrpSpPr/>
          <p:nvPr/>
        </p:nvGrpSpPr>
        <p:grpSpPr>
          <a:xfrm>
            <a:off x="79506" y="1392255"/>
            <a:ext cx="4768798" cy="4635000"/>
            <a:chOff x="79506" y="1392255"/>
            <a:chExt cx="4768798" cy="4635000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315ECED-A661-42CC-AB5E-BDBC0D028382}"/>
                </a:ext>
              </a:extLst>
            </p:cNvPr>
            <p:cNvSpPr/>
            <p:nvPr/>
          </p:nvSpPr>
          <p:spPr bwMode="gray">
            <a:xfrm>
              <a:off x="79506" y="1392255"/>
              <a:ext cx="2342175" cy="463500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B6DD517-962F-4630-9765-88536324BB3C}"/>
                </a:ext>
              </a:extLst>
            </p:cNvPr>
            <p:cNvSpPr/>
            <p:nvPr/>
          </p:nvSpPr>
          <p:spPr bwMode="gray">
            <a:xfrm>
              <a:off x="2506129" y="1392255"/>
              <a:ext cx="2342175" cy="463500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A12AD7C-6B7A-46E6-849C-5B67D25BF5F4}"/>
              </a:ext>
            </a:extLst>
          </p:cNvPr>
          <p:cNvGrpSpPr/>
          <p:nvPr/>
        </p:nvGrpSpPr>
        <p:grpSpPr>
          <a:xfrm>
            <a:off x="47903" y="648597"/>
            <a:ext cx="5103097" cy="608658"/>
            <a:chOff x="2251919" y="648597"/>
            <a:chExt cx="2284141" cy="608658"/>
          </a:xfrm>
        </p:grpSpPr>
        <p:sp>
          <p:nvSpPr>
            <p:cNvPr id="50" name="ホームベース 8">
              <a:extLst>
                <a:ext uri="{FF2B5EF4-FFF2-40B4-BE49-F238E27FC236}">
                  <a16:creationId xmlns:a16="http://schemas.microsoft.com/office/drawing/2014/main" id="{AE8C15FE-2D5B-4F14-BD22-0B2EF80563BB}"/>
                </a:ext>
              </a:extLst>
            </p:cNvPr>
            <p:cNvSpPr/>
            <p:nvPr/>
          </p:nvSpPr>
          <p:spPr>
            <a:xfrm>
              <a:off x="2251919" y="648597"/>
              <a:ext cx="2284141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１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洗車サービス利用登録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60" name="ホームベース 55">
              <a:extLst>
                <a:ext uri="{FF2B5EF4-FFF2-40B4-BE49-F238E27FC236}">
                  <a16:creationId xmlns:a16="http://schemas.microsoft.com/office/drawing/2014/main" id="{07B23C33-B0C5-4C85-B23E-2C5AF995D4C6}"/>
                </a:ext>
              </a:extLst>
            </p:cNvPr>
            <p:cNvSpPr/>
            <p:nvPr/>
          </p:nvSpPr>
          <p:spPr>
            <a:xfrm>
              <a:off x="2271643" y="1025778"/>
              <a:ext cx="2142629" cy="23147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3.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決済する</a:t>
              </a: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DF863E-9673-4817-B8CE-FB74E48B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4-1.</a:t>
            </a:r>
            <a:r>
              <a:rPr lang="ja-JP" altLang="en-US" dirty="0"/>
              <a:t>本会員登録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FF2DE57-9E92-43E9-9E22-CBBE88C7E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34"/>
          <a:stretch/>
        </p:blipFill>
        <p:spPr>
          <a:xfrm>
            <a:off x="79506" y="1392256"/>
            <a:ext cx="2347555" cy="463500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333B837-03AC-4C4A-BDAD-546E705EB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7"/>
          <a:stretch/>
        </p:blipFill>
        <p:spPr>
          <a:xfrm>
            <a:off x="2500749" y="1392255"/>
            <a:ext cx="2347555" cy="518818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7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E4B5D9-BF48-4075-9590-E7FE26686012}"/>
              </a:ext>
            </a:extLst>
          </p:cNvPr>
          <p:cNvSpPr/>
          <p:nvPr/>
        </p:nvSpPr>
        <p:spPr bwMode="gray">
          <a:xfrm>
            <a:off x="0" y="2484000"/>
            <a:ext cx="12192000" cy="148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行動を習慣化するには？</a:t>
            </a:r>
          </a:p>
        </p:txBody>
      </p:sp>
    </p:spTree>
    <p:extLst>
      <p:ext uri="{BB962C8B-B14F-4D97-AF65-F5344CB8AC3E}">
        <p14:creationId xmlns:p14="http://schemas.microsoft.com/office/powerpoint/2010/main" val="1831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C89CD-7A0B-4BFF-B791-F3D7902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フックの習慣化モデル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3B5D1B8-C2D1-4A74-B965-FF35279CFD28}"/>
              </a:ext>
            </a:extLst>
          </p:cNvPr>
          <p:cNvGrpSpPr/>
          <p:nvPr/>
        </p:nvGrpSpPr>
        <p:grpSpPr>
          <a:xfrm>
            <a:off x="381000" y="1179000"/>
            <a:ext cx="5417400" cy="5220000"/>
            <a:chOff x="3428531" y="912437"/>
            <a:chExt cx="5417400" cy="5220000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C31D19B8-97A5-4623-B72F-946BFCB46D4A}"/>
                </a:ext>
              </a:extLst>
            </p:cNvPr>
            <p:cNvSpPr/>
            <p:nvPr/>
          </p:nvSpPr>
          <p:spPr bwMode="gray">
            <a:xfrm>
              <a:off x="4328531" y="1720156"/>
              <a:ext cx="3600000" cy="3600000"/>
            </a:xfrm>
            <a:prstGeom prst="ellipse">
              <a:avLst/>
            </a:prstGeom>
            <a:solidFill>
              <a:srgbClr val="778888">
                <a:lumMod val="20000"/>
                <a:lumOff val="80000"/>
              </a:srgb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C2809635-011D-4222-94D9-7AFDB05EA732}"/>
                </a:ext>
              </a:extLst>
            </p:cNvPr>
            <p:cNvSpPr/>
            <p:nvPr/>
          </p:nvSpPr>
          <p:spPr bwMode="gray">
            <a:xfrm>
              <a:off x="5309777" y="912437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きっかけ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C9C70D-2F8B-4342-A915-3538D5885EA5}"/>
                </a:ext>
              </a:extLst>
            </p:cNvPr>
            <p:cNvSpPr/>
            <p:nvPr/>
          </p:nvSpPr>
          <p:spPr bwMode="gray">
            <a:xfrm>
              <a:off x="3532277" y="2757274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投資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0FBBC4E1-7097-499D-A59A-A45A2E774068}"/>
                </a:ext>
              </a:extLst>
            </p:cNvPr>
            <p:cNvSpPr/>
            <p:nvPr/>
          </p:nvSpPr>
          <p:spPr bwMode="gray">
            <a:xfrm>
              <a:off x="7132277" y="2757274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行動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19C80CCC-5AD0-4370-AFB2-3E8C9DC863A1}"/>
                </a:ext>
              </a:extLst>
            </p:cNvPr>
            <p:cNvSpPr/>
            <p:nvPr/>
          </p:nvSpPr>
          <p:spPr bwMode="gray">
            <a:xfrm>
              <a:off x="5309777" y="4512437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ごほうび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399278A1-0B24-4E1F-9BEC-0400649BCF31}"/>
                </a:ext>
              </a:extLst>
            </p:cNvPr>
            <p:cNvGrpSpPr/>
            <p:nvPr/>
          </p:nvGrpSpPr>
          <p:grpSpPr>
            <a:xfrm rot="2425399">
              <a:off x="5739306" y="3018273"/>
              <a:ext cx="756000" cy="943135"/>
              <a:chOff x="5378029" y="3419836"/>
              <a:chExt cx="756000" cy="943135"/>
            </a:xfrm>
          </p:grpSpPr>
          <p:sp>
            <p:nvSpPr>
              <p:cNvPr id="5" name="円弧 4">
                <a:extLst>
                  <a:ext uri="{FF2B5EF4-FFF2-40B4-BE49-F238E27FC236}">
                    <a16:creationId xmlns:a16="http://schemas.microsoft.com/office/drawing/2014/main" id="{E4435A40-6C6D-4FFF-81CB-60701BBB1099}"/>
                  </a:ext>
                </a:extLst>
              </p:cNvPr>
              <p:cNvSpPr/>
              <p:nvPr/>
            </p:nvSpPr>
            <p:spPr bwMode="auto">
              <a:xfrm rot="8100000">
                <a:off x="5378029" y="3419836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6" name="円弧 5">
                <a:extLst>
                  <a:ext uri="{FF2B5EF4-FFF2-40B4-BE49-F238E27FC236}">
                    <a16:creationId xmlns:a16="http://schemas.microsoft.com/office/drawing/2014/main" id="{6E6FD9F1-AFA3-43BA-8BDB-6C3FD6199D7B}"/>
                  </a:ext>
                </a:extLst>
              </p:cNvPr>
              <p:cNvSpPr/>
              <p:nvPr/>
            </p:nvSpPr>
            <p:spPr bwMode="auto">
              <a:xfrm rot="8100000" flipH="1" flipV="1">
                <a:off x="5378029" y="3534971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EB62016-0F15-4763-A511-5F64A6BF7FB4}"/>
                </a:ext>
              </a:extLst>
            </p:cNvPr>
            <p:cNvSpPr/>
            <p:nvPr/>
          </p:nvSpPr>
          <p:spPr>
            <a:xfrm>
              <a:off x="5242277" y="549543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Variable Reward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FB29798-96E9-431B-83BB-B71A203AE3F1}"/>
                </a:ext>
              </a:extLst>
            </p:cNvPr>
            <p:cNvSpPr/>
            <p:nvPr/>
          </p:nvSpPr>
          <p:spPr>
            <a:xfrm>
              <a:off x="34285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Investment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F5DCF07-8150-4249-B03C-103622542864}"/>
                </a:ext>
              </a:extLst>
            </p:cNvPr>
            <p:cNvSpPr/>
            <p:nvPr/>
          </p:nvSpPr>
          <p:spPr>
            <a:xfrm>
              <a:off x="70459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Action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D17F8F3-DA52-4457-9147-D1A9278A855E}"/>
                </a:ext>
              </a:extLst>
            </p:cNvPr>
            <p:cNvSpPr/>
            <p:nvPr/>
          </p:nvSpPr>
          <p:spPr>
            <a:xfrm>
              <a:off x="5245931" y="1896884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Trigger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AD3841-1B08-4A16-8BC2-B06B07E8ED05}"/>
              </a:ext>
            </a:extLst>
          </p:cNvPr>
          <p:cNvSpPr/>
          <p:nvPr/>
        </p:nvSpPr>
        <p:spPr bwMode="gray">
          <a:xfrm>
            <a:off x="6141000" y="2411813"/>
            <a:ext cx="5580000" cy="277218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28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きっかけ、行動、ごほうび、投資</a:t>
            </a:r>
            <a:endParaRPr kumimoji="1" lang="en-US" altLang="ja-JP" sz="28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28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４つの要素をつなげることで</a:t>
            </a:r>
            <a:endParaRPr kumimoji="1" lang="en-US" altLang="ja-JP" sz="28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28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洗車の習慣を作り出す</a:t>
            </a:r>
          </a:p>
        </p:txBody>
      </p:sp>
    </p:spTree>
    <p:extLst>
      <p:ext uri="{BB962C8B-B14F-4D97-AF65-F5344CB8AC3E}">
        <p14:creationId xmlns:p14="http://schemas.microsoft.com/office/powerpoint/2010/main" val="15124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C89CD-7A0B-4BFF-B791-F3D7902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フックの習慣化モデル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3B5D1B8-C2D1-4A74-B965-FF35279CFD28}"/>
              </a:ext>
            </a:extLst>
          </p:cNvPr>
          <p:cNvGrpSpPr/>
          <p:nvPr/>
        </p:nvGrpSpPr>
        <p:grpSpPr>
          <a:xfrm>
            <a:off x="381000" y="1179000"/>
            <a:ext cx="5417400" cy="5220000"/>
            <a:chOff x="3428531" y="912437"/>
            <a:chExt cx="5417400" cy="5220000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C31D19B8-97A5-4623-B72F-946BFCB46D4A}"/>
                </a:ext>
              </a:extLst>
            </p:cNvPr>
            <p:cNvSpPr/>
            <p:nvPr/>
          </p:nvSpPr>
          <p:spPr bwMode="gray">
            <a:xfrm>
              <a:off x="4328531" y="1720156"/>
              <a:ext cx="3600000" cy="3600000"/>
            </a:xfrm>
            <a:prstGeom prst="ellipse">
              <a:avLst/>
            </a:prstGeom>
            <a:solidFill>
              <a:srgbClr val="778888">
                <a:lumMod val="20000"/>
                <a:lumOff val="80000"/>
              </a:srgb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C2809635-011D-4222-94D9-7AFDB05EA732}"/>
                </a:ext>
              </a:extLst>
            </p:cNvPr>
            <p:cNvSpPr/>
            <p:nvPr/>
          </p:nvSpPr>
          <p:spPr bwMode="gray">
            <a:xfrm>
              <a:off x="5309777" y="912437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きっかけ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C9C70D-2F8B-4342-A915-3538D5885EA5}"/>
                </a:ext>
              </a:extLst>
            </p:cNvPr>
            <p:cNvSpPr/>
            <p:nvPr/>
          </p:nvSpPr>
          <p:spPr bwMode="gray">
            <a:xfrm>
              <a:off x="3532277" y="2757274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投資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0FBBC4E1-7097-499D-A59A-A45A2E774068}"/>
                </a:ext>
              </a:extLst>
            </p:cNvPr>
            <p:cNvSpPr/>
            <p:nvPr/>
          </p:nvSpPr>
          <p:spPr bwMode="gray">
            <a:xfrm>
              <a:off x="7132277" y="2757274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行動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19C80CCC-5AD0-4370-AFB2-3E8C9DC863A1}"/>
                </a:ext>
              </a:extLst>
            </p:cNvPr>
            <p:cNvSpPr/>
            <p:nvPr/>
          </p:nvSpPr>
          <p:spPr bwMode="gray">
            <a:xfrm>
              <a:off x="5309777" y="4512437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ごほうび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399278A1-0B24-4E1F-9BEC-0400649BCF31}"/>
                </a:ext>
              </a:extLst>
            </p:cNvPr>
            <p:cNvGrpSpPr/>
            <p:nvPr/>
          </p:nvGrpSpPr>
          <p:grpSpPr>
            <a:xfrm rot="2425399">
              <a:off x="5739306" y="3018273"/>
              <a:ext cx="756000" cy="943135"/>
              <a:chOff x="5378029" y="3419836"/>
              <a:chExt cx="756000" cy="943135"/>
            </a:xfrm>
          </p:grpSpPr>
          <p:sp>
            <p:nvSpPr>
              <p:cNvPr id="5" name="円弧 4">
                <a:extLst>
                  <a:ext uri="{FF2B5EF4-FFF2-40B4-BE49-F238E27FC236}">
                    <a16:creationId xmlns:a16="http://schemas.microsoft.com/office/drawing/2014/main" id="{E4435A40-6C6D-4FFF-81CB-60701BBB1099}"/>
                  </a:ext>
                </a:extLst>
              </p:cNvPr>
              <p:cNvSpPr/>
              <p:nvPr/>
            </p:nvSpPr>
            <p:spPr bwMode="auto">
              <a:xfrm rot="8100000">
                <a:off x="5378029" y="3419836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6" name="円弧 5">
                <a:extLst>
                  <a:ext uri="{FF2B5EF4-FFF2-40B4-BE49-F238E27FC236}">
                    <a16:creationId xmlns:a16="http://schemas.microsoft.com/office/drawing/2014/main" id="{6E6FD9F1-AFA3-43BA-8BDB-6C3FD6199D7B}"/>
                  </a:ext>
                </a:extLst>
              </p:cNvPr>
              <p:cNvSpPr/>
              <p:nvPr/>
            </p:nvSpPr>
            <p:spPr bwMode="auto">
              <a:xfrm rot="8100000" flipH="1" flipV="1">
                <a:off x="5378029" y="3534971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EB62016-0F15-4763-A511-5F64A6BF7FB4}"/>
                </a:ext>
              </a:extLst>
            </p:cNvPr>
            <p:cNvSpPr/>
            <p:nvPr/>
          </p:nvSpPr>
          <p:spPr>
            <a:xfrm>
              <a:off x="5242277" y="549543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Variable Reward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FB29798-96E9-431B-83BB-B71A203AE3F1}"/>
                </a:ext>
              </a:extLst>
            </p:cNvPr>
            <p:cNvSpPr/>
            <p:nvPr/>
          </p:nvSpPr>
          <p:spPr>
            <a:xfrm>
              <a:off x="34285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Investment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F5DCF07-8150-4249-B03C-103622542864}"/>
                </a:ext>
              </a:extLst>
            </p:cNvPr>
            <p:cNvSpPr/>
            <p:nvPr/>
          </p:nvSpPr>
          <p:spPr>
            <a:xfrm>
              <a:off x="70459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Action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D17F8F3-DA52-4457-9147-D1A9278A855E}"/>
                </a:ext>
              </a:extLst>
            </p:cNvPr>
            <p:cNvSpPr/>
            <p:nvPr/>
          </p:nvSpPr>
          <p:spPr>
            <a:xfrm>
              <a:off x="5245931" y="1896884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Trigger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pic>
        <p:nvPicPr>
          <p:cNvPr id="4" name="図 3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3091221-EFD7-409C-9EE7-0C0EF44A7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8400" y="2214921"/>
            <a:ext cx="5639712" cy="30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3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C89CD-7A0B-4BFF-B791-F3D7902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フックの習慣化モデル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3B5D1B8-C2D1-4A74-B965-FF35279CFD28}"/>
              </a:ext>
            </a:extLst>
          </p:cNvPr>
          <p:cNvGrpSpPr/>
          <p:nvPr/>
        </p:nvGrpSpPr>
        <p:grpSpPr>
          <a:xfrm>
            <a:off x="381000" y="1179000"/>
            <a:ext cx="5417400" cy="5220000"/>
            <a:chOff x="3428531" y="912437"/>
            <a:chExt cx="5417400" cy="5220000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C31D19B8-97A5-4623-B72F-946BFCB46D4A}"/>
                </a:ext>
              </a:extLst>
            </p:cNvPr>
            <p:cNvSpPr/>
            <p:nvPr/>
          </p:nvSpPr>
          <p:spPr bwMode="gray">
            <a:xfrm>
              <a:off x="4328531" y="1720156"/>
              <a:ext cx="3600000" cy="3600000"/>
            </a:xfrm>
            <a:prstGeom prst="ellipse">
              <a:avLst/>
            </a:prstGeom>
            <a:solidFill>
              <a:srgbClr val="778888">
                <a:lumMod val="20000"/>
                <a:lumOff val="80000"/>
              </a:srgb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C2809635-011D-4222-94D9-7AFDB05EA732}"/>
                </a:ext>
              </a:extLst>
            </p:cNvPr>
            <p:cNvSpPr/>
            <p:nvPr/>
          </p:nvSpPr>
          <p:spPr bwMode="gray">
            <a:xfrm>
              <a:off x="5309777" y="912437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きっかけ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C9C70D-2F8B-4342-A915-3538D5885EA5}"/>
                </a:ext>
              </a:extLst>
            </p:cNvPr>
            <p:cNvSpPr/>
            <p:nvPr/>
          </p:nvSpPr>
          <p:spPr bwMode="gray">
            <a:xfrm>
              <a:off x="3532277" y="2757274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投資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0FBBC4E1-7097-499D-A59A-A45A2E774068}"/>
                </a:ext>
              </a:extLst>
            </p:cNvPr>
            <p:cNvSpPr/>
            <p:nvPr/>
          </p:nvSpPr>
          <p:spPr bwMode="gray">
            <a:xfrm>
              <a:off x="7132277" y="2757274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行動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19C80CCC-5AD0-4370-AFB2-3E8C9DC863A1}"/>
                </a:ext>
              </a:extLst>
            </p:cNvPr>
            <p:cNvSpPr/>
            <p:nvPr/>
          </p:nvSpPr>
          <p:spPr bwMode="gray">
            <a:xfrm>
              <a:off x="5309777" y="4512437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ごほうび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399278A1-0B24-4E1F-9BEC-0400649BCF31}"/>
                </a:ext>
              </a:extLst>
            </p:cNvPr>
            <p:cNvGrpSpPr/>
            <p:nvPr/>
          </p:nvGrpSpPr>
          <p:grpSpPr>
            <a:xfrm rot="2425399">
              <a:off x="5739306" y="3018273"/>
              <a:ext cx="756000" cy="943135"/>
              <a:chOff x="5378029" y="3419836"/>
              <a:chExt cx="756000" cy="943135"/>
            </a:xfrm>
          </p:grpSpPr>
          <p:sp>
            <p:nvSpPr>
              <p:cNvPr id="5" name="円弧 4">
                <a:extLst>
                  <a:ext uri="{FF2B5EF4-FFF2-40B4-BE49-F238E27FC236}">
                    <a16:creationId xmlns:a16="http://schemas.microsoft.com/office/drawing/2014/main" id="{E4435A40-6C6D-4FFF-81CB-60701BBB1099}"/>
                  </a:ext>
                </a:extLst>
              </p:cNvPr>
              <p:cNvSpPr/>
              <p:nvPr/>
            </p:nvSpPr>
            <p:spPr bwMode="auto">
              <a:xfrm rot="8100000">
                <a:off x="5378029" y="3419836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6" name="円弧 5">
                <a:extLst>
                  <a:ext uri="{FF2B5EF4-FFF2-40B4-BE49-F238E27FC236}">
                    <a16:creationId xmlns:a16="http://schemas.microsoft.com/office/drawing/2014/main" id="{6E6FD9F1-AFA3-43BA-8BDB-6C3FD6199D7B}"/>
                  </a:ext>
                </a:extLst>
              </p:cNvPr>
              <p:cNvSpPr/>
              <p:nvPr/>
            </p:nvSpPr>
            <p:spPr bwMode="auto">
              <a:xfrm rot="8100000" flipH="1" flipV="1">
                <a:off x="5378029" y="3534971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EB62016-0F15-4763-A511-5F64A6BF7FB4}"/>
                </a:ext>
              </a:extLst>
            </p:cNvPr>
            <p:cNvSpPr/>
            <p:nvPr/>
          </p:nvSpPr>
          <p:spPr>
            <a:xfrm>
              <a:off x="5242277" y="549543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Variable Reward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FB29798-96E9-431B-83BB-B71A203AE3F1}"/>
                </a:ext>
              </a:extLst>
            </p:cNvPr>
            <p:cNvSpPr/>
            <p:nvPr/>
          </p:nvSpPr>
          <p:spPr>
            <a:xfrm>
              <a:off x="34285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Investment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F5DCF07-8150-4249-B03C-103622542864}"/>
                </a:ext>
              </a:extLst>
            </p:cNvPr>
            <p:cNvSpPr/>
            <p:nvPr/>
          </p:nvSpPr>
          <p:spPr>
            <a:xfrm>
              <a:off x="70459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Action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D17F8F3-DA52-4457-9147-D1A9278A855E}"/>
                </a:ext>
              </a:extLst>
            </p:cNvPr>
            <p:cNvSpPr/>
            <p:nvPr/>
          </p:nvSpPr>
          <p:spPr>
            <a:xfrm>
              <a:off x="5245931" y="1896884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Trigger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pic>
        <p:nvPicPr>
          <p:cNvPr id="20" name="図 19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805A9712-2F02-4A67-B32C-AF3D69F725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4746" y="2304000"/>
            <a:ext cx="6252536" cy="29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C89CD-7A0B-4BFF-B791-F3D7902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フックの習慣化モデル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3B5D1B8-C2D1-4A74-B965-FF35279CFD28}"/>
              </a:ext>
            </a:extLst>
          </p:cNvPr>
          <p:cNvGrpSpPr/>
          <p:nvPr/>
        </p:nvGrpSpPr>
        <p:grpSpPr>
          <a:xfrm>
            <a:off x="381000" y="1179000"/>
            <a:ext cx="5417400" cy="5220000"/>
            <a:chOff x="3428531" y="912437"/>
            <a:chExt cx="5417400" cy="5220000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C31D19B8-97A5-4623-B72F-946BFCB46D4A}"/>
                </a:ext>
              </a:extLst>
            </p:cNvPr>
            <p:cNvSpPr/>
            <p:nvPr/>
          </p:nvSpPr>
          <p:spPr bwMode="gray">
            <a:xfrm>
              <a:off x="4328531" y="1720156"/>
              <a:ext cx="3600000" cy="3600000"/>
            </a:xfrm>
            <a:prstGeom prst="ellipse">
              <a:avLst/>
            </a:prstGeom>
            <a:solidFill>
              <a:srgbClr val="778888">
                <a:lumMod val="20000"/>
                <a:lumOff val="80000"/>
              </a:srgb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C2809635-011D-4222-94D9-7AFDB05EA732}"/>
                </a:ext>
              </a:extLst>
            </p:cNvPr>
            <p:cNvSpPr/>
            <p:nvPr/>
          </p:nvSpPr>
          <p:spPr bwMode="gray">
            <a:xfrm>
              <a:off x="5309777" y="912437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きっかけ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C9C70D-2F8B-4342-A915-3538D5885EA5}"/>
                </a:ext>
              </a:extLst>
            </p:cNvPr>
            <p:cNvSpPr/>
            <p:nvPr/>
          </p:nvSpPr>
          <p:spPr bwMode="gray">
            <a:xfrm>
              <a:off x="3532277" y="2757274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投資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0FBBC4E1-7097-499D-A59A-A45A2E774068}"/>
                </a:ext>
              </a:extLst>
            </p:cNvPr>
            <p:cNvSpPr/>
            <p:nvPr/>
          </p:nvSpPr>
          <p:spPr bwMode="gray">
            <a:xfrm>
              <a:off x="7132277" y="2757274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行動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19C80CCC-5AD0-4370-AFB2-3E8C9DC863A1}"/>
                </a:ext>
              </a:extLst>
            </p:cNvPr>
            <p:cNvSpPr/>
            <p:nvPr/>
          </p:nvSpPr>
          <p:spPr bwMode="gray">
            <a:xfrm>
              <a:off x="5309777" y="4512437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ごほうび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399278A1-0B24-4E1F-9BEC-0400649BCF31}"/>
                </a:ext>
              </a:extLst>
            </p:cNvPr>
            <p:cNvGrpSpPr/>
            <p:nvPr/>
          </p:nvGrpSpPr>
          <p:grpSpPr>
            <a:xfrm rot="2425399">
              <a:off x="5739306" y="3018273"/>
              <a:ext cx="756000" cy="943135"/>
              <a:chOff x="5378029" y="3419836"/>
              <a:chExt cx="756000" cy="943135"/>
            </a:xfrm>
          </p:grpSpPr>
          <p:sp>
            <p:nvSpPr>
              <p:cNvPr id="5" name="円弧 4">
                <a:extLst>
                  <a:ext uri="{FF2B5EF4-FFF2-40B4-BE49-F238E27FC236}">
                    <a16:creationId xmlns:a16="http://schemas.microsoft.com/office/drawing/2014/main" id="{E4435A40-6C6D-4FFF-81CB-60701BBB1099}"/>
                  </a:ext>
                </a:extLst>
              </p:cNvPr>
              <p:cNvSpPr/>
              <p:nvPr/>
            </p:nvSpPr>
            <p:spPr bwMode="auto">
              <a:xfrm rot="8100000">
                <a:off x="5378029" y="3419836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6" name="円弧 5">
                <a:extLst>
                  <a:ext uri="{FF2B5EF4-FFF2-40B4-BE49-F238E27FC236}">
                    <a16:creationId xmlns:a16="http://schemas.microsoft.com/office/drawing/2014/main" id="{6E6FD9F1-AFA3-43BA-8BDB-6C3FD6199D7B}"/>
                  </a:ext>
                </a:extLst>
              </p:cNvPr>
              <p:cNvSpPr/>
              <p:nvPr/>
            </p:nvSpPr>
            <p:spPr bwMode="auto">
              <a:xfrm rot="8100000" flipH="1" flipV="1">
                <a:off x="5378029" y="3534971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EB62016-0F15-4763-A511-5F64A6BF7FB4}"/>
                </a:ext>
              </a:extLst>
            </p:cNvPr>
            <p:cNvSpPr/>
            <p:nvPr/>
          </p:nvSpPr>
          <p:spPr>
            <a:xfrm>
              <a:off x="5242277" y="549543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Variable Reward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FB29798-96E9-431B-83BB-B71A203AE3F1}"/>
                </a:ext>
              </a:extLst>
            </p:cNvPr>
            <p:cNvSpPr/>
            <p:nvPr/>
          </p:nvSpPr>
          <p:spPr>
            <a:xfrm>
              <a:off x="34285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Investment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F5DCF07-8150-4249-B03C-103622542864}"/>
                </a:ext>
              </a:extLst>
            </p:cNvPr>
            <p:cNvSpPr/>
            <p:nvPr/>
          </p:nvSpPr>
          <p:spPr>
            <a:xfrm>
              <a:off x="70459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Action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D17F8F3-DA52-4457-9147-D1A9278A855E}"/>
                </a:ext>
              </a:extLst>
            </p:cNvPr>
            <p:cNvSpPr/>
            <p:nvPr/>
          </p:nvSpPr>
          <p:spPr>
            <a:xfrm>
              <a:off x="5245931" y="1896884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Trigger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pic>
        <p:nvPicPr>
          <p:cNvPr id="30" name="図 29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97FC440-35D8-4BF2-9158-A26DAFAF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46" y="2057717"/>
            <a:ext cx="6143540" cy="37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C89CD-7A0B-4BFF-B791-F3D7902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フックの習慣化モデル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3B5D1B8-C2D1-4A74-B965-FF35279CFD28}"/>
              </a:ext>
            </a:extLst>
          </p:cNvPr>
          <p:cNvGrpSpPr/>
          <p:nvPr/>
        </p:nvGrpSpPr>
        <p:grpSpPr>
          <a:xfrm>
            <a:off x="381000" y="1179000"/>
            <a:ext cx="5417400" cy="5220000"/>
            <a:chOff x="3428531" y="912437"/>
            <a:chExt cx="5417400" cy="5220000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C31D19B8-97A5-4623-B72F-946BFCB46D4A}"/>
                </a:ext>
              </a:extLst>
            </p:cNvPr>
            <p:cNvSpPr/>
            <p:nvPr/>
          </p:nvSpPr>
          <p:spPr bwMode="gray">
            <a:xfrm>
              <a:off x="4328531" y="1720156"/>
              <a:ext cx="3600000" cy="3600000"/>
            </a:xfrm>
            <a:prstGeom prst="ellipse">
              <a:avLst/>
            </a:prstGeom>
            <a:solidFill>
              <a:srgbClr val="778888">
                <a:lumMod val="20000"/>
                <a:lumOff val="80000"/>
              </a:srgb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C2809635-011D-4222-94D9-7AFDB05EA732}"/>
                </a:ext>
              </a:extLst>
            </p:cNvPr>
            <p:cNvSpPr/>
            <p:nvPr/>
          </p:nvSpPr>
          <p:spPr bwMode="gray">
            <a:xfrm>
              <a:off x="5309777" y="912437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きっかけ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6C9C70D-2F8B-4342-A915-3538D5885EA5}"/>
                </a:ext>
              </a:extLst>
            </p:cNvPr>
            <p:cNvSpPr/>
            <p:nvPr/>
          </p:nvSpPr>
          <p:spPr bwMode="gray">
            <a:xfrm>
              <a:off x="3532277" y="2757274"/>
              <a:ext cx="1620000" cy="1620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投資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0FBBC4E1-7097-499D-A59A-A45A2E774068}"/>
                </a:ext>
              </a:extLst>
            </p:cNvPr>
            <p:cNvSpPr/>
            <p:nvPr/>
          </p:nvSpPr>
          <p:spPr bwMode="gray">
            <a:xfrm>
              <a:off x="7132277" y="2757274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行動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19C80CCC-5AD0-4370-AFB2-3E8C9DC863A1}"/>
                </a:ext>
              </a:extLst>
            </p:cNvPr>
            <p:cNvSpPr/>
            <p:nvPr/>
          </p:nvSpPr>
          <p:spPr bwMode="gray">
            <a:xfrm>
              <a:off x="5309777" y="4512437"/>
              <a:ext cx="1620000" cy="16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24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ごほうび</a:t>
              </a:r>
              <a:endParaRPr kumimoji="1" lang="en-US" altLang="ja-JP" sz="24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399278A1-0B24-4E1F-9BEC-0400649BCF31}"/>
                </a:ext>
              </a:extLst>
            </p:cNvPr>
            <p:cNvGrpSpPr/>
            <p:nvPr/>
          </p:nvGrpSpPr>
          <p:grpSpPr>
            <a:xfrm rot="2425399">
              <a:off x="5739306" y="3018273"/>
              <a:ext cx="756000" cy="943135"/>
              <a:chOff x="5378029" y="3419836"/>
              <a:chExt cx="756000" cy="943135"/>
            </a:xfrm>
          </p:grpSpPr>
          <p:sp>
            <p:nvSpPr>
              <p:cNvPr id="5" name="円弧 4">
                <a:extLst>
                  <a:ext uri="{FF2B5EF4-FFF2-40B4-BE49-F238E27FC236}">
                    <a16:creationId xmlns:a16="http://schemas.microsoft.com/office/drawing/2014/main" id="{E4435A40-6C6D-4FFF-81CB-60701BBB1099}"/>
                  </a:ext>
                </a:extLst>
              </p:cNvPr>
              <p:cNvSpPr/>
              <p:nvPr/>
            </p:nvSpPr>
            <p:spPr bwMode="auto">
              <a:xfrm rot="8100000">
                <a:off x="5378029" y="3419836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6" name="円弧 5">
                <a:extLst>
                  <a:ext uri="{FF2B5EF4-FFF2-40B4-BE49-F238E27FC236}">
                    <a16:creationId xmlns:a16="http://schemas.microsoft.com/office/drawing/2014/main" id="{6E6FD9F1-AFA3-43BA-8BDB-6C3FD6199D7B}"/>
                  </a:ext>
                </a:extLst>
              </p:cNvPr>
              <p:cNvSpPr/>
              <p:nvPr/>
            </p:nvSpPr>
            <p:spPr bwMode="auto">
              <a:xfrm rot="8100000" flipH="1" flipV="1">
                <a:off x="5378029" y="3534971"/>
                <a:ext cx="756000" cy="828000"/>
              </a:xfrm>
              <a:prstGeom prst="arc">
                <a:avLst/>
              </a:prstGeom>
              <a:noFill/>
              <a:ln w="730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1" lang="ja-JP" altLang="en-US" sz="1000" b="1" kern="0">
                  <a:solidFill>
                    <a:srgbClr val="0033CC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EB62016-0F15-4763-A511-5F64A6BF7FB4}"/>
                </a:ext>
              </a:extLst>
            </p:cNvPr>
            <p:cNvSpPr/>
            <p:nvPr/>
          </p:nvSpPr>
          <p:spPr>
            <a:xfrm>
              <a:off x="5242277" y="549543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Variable Reward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FB29798-96E9-431B-83BB-B71A203AE3F1}"/>
                </a:ext>
              </a:extLst>
            </p:cNvPr>
            <p:cNvSpPr/>
            <p:nvPr/>
          </p:nvSpPr>
          <p:spPr>
            <a:xfrm>
              <a:off x="34285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Investment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F5DCF07-8150-4249-B03C-103622542864}"/>
                </a:ext>
              </a:extLst>
            </p:cNvPr>
            <p:cNvSpPr/>
            <p:nvPr/>
          </p:nvSpPr>
          <p:spPr>
            <a:xfrm>
              <a:off x="7045931" y="3750358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Action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D17F8F3-DA52-4457-9147-D1A9278A855E}"/>
                </a:ext>
              </a:extLst>
            </p:cNvPr>
            <p:cNvSpPr/>
            <p:nvPr/>
          </p:nvSpPr>
          <p:spPr>
            <a:xfrm>
              <a:off x="5245931" y="1896884"/>
              <a:ext cx="1800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200" b="1" kern="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Trigger</a:t>
              </a:r>
              <a:endParaRPr kumimoji="1" lang="ja-JP" altLang="en-US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</p:grpSp>
      <p:pic>
        <p:nvPicPr>
          <p:cNvPr id="26" name="図 2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8A4FCB38-EF09-4BB4-BF9E-B56C059C6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19801" r="29503" b="16519"/>
          <a:stretch/>
        </p:blipFill>
        <p:spPr>
          <a:xfrm>
            <a:off x="5781000" y="1901214"/>
            <a:ext cx="6379854" cy="3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8A8911-FBC8-41AB-B057-3E058F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Twitter </a:t>
            </a:r>
            <a:r>
              <a:rPr kumimoji="1" lang="ja-JP" altLang="en-US" dirty="0"/>
              <a:t>の習慣化サイクル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9FF29C-46C4-4A1C-BDD7-1B34F4DC34DC}"/>
              </a:ext>
            </a:extLst>
          </p:cNvPr>
          <p:cNvSpPr/>
          <p:nvPr/>
        </p:nvSpPr>
        <p:spPr bwMode="gray">
          <a:xfrm>
            <a:off x="696000" y="1362048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日常の出来事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ja-JP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PUSH</a:t>
            </a: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通知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DFA9177-57DD-49A0-BF2A-ED27157D4844}"/>
              </a:ext>
            </a:extLst>
          </p:cNvPr>
          <p:cNvSpPr/>
          <p:nvPr/>
        </p:nvSpPr>
        <p:spPr bwMode="gray">
          <a:xfrm>
            <a:off x="696000" y="4104000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フォロー、レス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en-US" altLang="ja-JP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RT / </a:t>
            </a: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いいね </a:t>
            </a:r>
            <a:r>
              <a:rPr kumimoji="1" lang="en-US" altLang="ja-JP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</a:t>
            </a: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 ネタ探し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B0E2003-5439-4977-80A2-2EE02C913077}"/>
              </a:ext>
            </a:extLst>
          </p:cNvPr>
          <p:cNvSpPr/>
          <p:nvPr/>
        </p:nvSpPr>
        <p:spPr bwMode="gray">
          <a:xfrm>
            <a:off x="6591000" y="1362048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アプリでタイプラインを確認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2BE800-C751-4D93-88F3-45B489D8ECD8}"/>
              </a:ext>
            </a:extLst>
          </p:cNvPr>
          <p:cNvSpPr/>
          <p:nvPr/>
        </p:nvSpPr>
        <p:spPr bwMode="gray">
          <a:xfrm>
            <a:off x="6591000" y="4104000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楽しいコンテンツ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en-US" altLang="ja-JP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RT / </a:t>
            </a: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いい</a:t>
            </a:r>
            <a:r>
              <a:rPr kumimoji="1" lang="ja-JP" altLang="en-US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ね</a:t>
            </a: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数の確認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友達の反応</a:t>
            </a: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2D534351-5945-4B5A-9093-0FC408534809}"/>
              </a:ext>
            </a:extLst>
          </p:cNvPr>
          <p:cNvSpPr/>
          <p:nvPr/>
        </p:nvSpPr>
        <p:spPr bwMode="gray">
          <a:xfrm rot="5400000">
            <a:off x="5961000" y="2339672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7EB865BB-1B8F-4A92-9625-51876C8BDF17}"/>
              </a:ext>
            </a:extLst>
          </p:cNvPr>
          <p:cNvSpPr/>
          <p:nvPr/>
        </p:nvSpPr>
        <p:spPr bwMode="gray">
          <a:xfrm rot="16200000" flipH="1">
            <a:off x="5961000" y="5058000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D4D5D56-1B13-4D5D-8691-988D0D5D7CEB}"/>
              </a:ext>
            </a:extLst>
          </p:cNvPr>
          <p:cNvSpPr/>
          <p:nvPr/>
        </p:nvSpPr>
        <p:spPr bwMode="gray">
          <a:xfrm rot="10800000">
            <a:off x="8895000" y="3687024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1FCA2379-4B17-4EF6-9F45-904E87932A00}"/>
              </a:ext>
            </a:extLst>
          </p:cNvPr>
          <p:cNvSpPr/>
          <p:nvPr/>
        </p:nvSpPr>
        <p:spPr bwMode="gray">
          <a:xfrm rot="10800000" flipV="1">
            <a:off x="3000000" y="3713424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3B6F18F-7DDF-4930-A6D0-083E70A8B4B5}"/>
              </a:ext>
            </a:extLst>
          </p:cNvPr>
          <p:cNvSpPr/>
          <p:nvPr/>
        </p:nvSpPr>
        <p:spPr>
          <a:xfrm>
            <a:off x="696000" y="1362048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きっかけ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Trigger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93D8BF-F032-43E5-BA59-E313F21CD2A8}"/>
              </a:ext>
            </a:extLst>
          </p:cNvPr>
          <p:cNvSpPr/>
          <p:nvPr/>
        </p:nvSpPr>
        <p:spPr>
          <a:xfrm>
            <a:off x="696000" y="4104000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投資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Investment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1C3B148-689A-45D3-880A-5C0987446FC3}"/>
              </a:ext>
            </a:extLst>
          </p:cNvPr>
          <p:cNvSpPr/>
          <p:nvPr/>
        </p:nvSpPr>
        <p:spPr>
          <a:xfrm>
            <a:off x="6589527" y="1362048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行動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Action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1AA27A8-9D33-44D1-9D92-6AA166718C03}"/>
              </a:ext>
            </a:extLst>
          </p:cNvPr>
          <p:cNvSpPr/>
          <p:nvPr/>
        </p:nvSpPr>
        <p:spPr>
          <a:xfrm>
            <a:off x="6591000" y="4104000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ごほうび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Variable Reward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0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8A8911-FBC8-41AB-B057-3E058F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ソーシャルゲーム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の習慣化サイクル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9FF29C-46C4-4A1C-BDD7-1B34F4DC34DC}"/>
              </a:ext>
            </a:extLst>
          </p:cNvPr>
          <p:cNvSpPr/>
          <p:nvPr/>
        </p:nvSpPr>
        <p:spPr bwMode="gray">
          <a:xfrm>
            <a:off x="696000" y="1362048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en-US" altLang="ja-JP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PUSH</a:t>
            </a: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通知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キャンペーン、イベント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体力回復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DFA9177-57DD-49A0-BF2A-ED27157D4844}"/>
              </a:ext>
            </a:extLst>
          </p:cNvPr>
          <p:cNvSpPr/>
          <p:nvPr/>
        </p:nvSpPr>
        <p:spPr bwMode="gray">
          <a:xfrm>
            <a:off x="696000" y="4104000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コンプ、トロフィー、クリア、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ギルド達成、育成</a:t>
            </a:r>
            <a:endParaRPr kumimoji="1" lang="en-US" altLang="ja-JP" b="1" kern="0" dirty="0">
              <a:solidFill>
                <a:schemeClr val="tx1">
                  <a:lumMod val="75000"/>
                  <a:lumOff val="2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B0E2003-5439-4977-80A2-2EE02C913077}"/>
              </a:ext>
            </a:extLst>
          </p:cNvPr>
          <p:cNvSpPr/>
          <p:nvPr/>
        </p:nvSpPr>
        <p:spPr bwMode="gray">
          <a:xfrm>
            <a:off x="6591000" y="1362048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kumimoji="1" lang="ja-JP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アプリでゲーム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2BE800-C751-4D93-88F3-45B489D8ECD8}"/>
              </a:ext>
            </a:extLst>
          </p:cNvPr>
          <p:cNvSpPr/>
          <p:nvPr/>
        </p:nvSpPr>
        <p:spPr bwMode="gray">
          <a:xfrm>
            <a:off x="6591000" y="4104000"/>
            <a:ext cx="5040000" cy="216000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エフェクト、ガチャ、射幸性、</a:t>
            </a:r>
            <a:endParaRPr kumimoji="1" lang="en-US" altLang="ja-JP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光、音、振動、達成感</a:t>
            </a:r>
            <a:endParaRPr kumimoji="1" lang="en-US" altLang="ja-JP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2D534351-5945-4B5A-9093-0FC408534809}"/>
              </a:ext>
            </a:extLst>
          </p:cNvPr>
          <p:cNvSpPr/>
          <p:nvPr/>
        </p:nvSpPr>
        <p:spPr bwMode="gray">
          <a:xfrm rot="5400000">
            <a:off x="5961000" y="2339672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7EB865BB-1B8F-4A92-9625-51876C8BDF17}"/>
              </a:ext>
            </a:extLst>
          </p:cNvPr>
          <p:cNvSpPr/>
          <p:nvPr/>
        </p:nvSpPr>
        <p:spPr bwMode="gray">
          <a:xfrm rot="16200000" flipH="1">
            <a:off x="5961000" y="5058000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D4D5D56-1B13-4D5D-8691-988D0D5D7CEB}"/>
              </a:ext>
            </a:extLst>
          </p:cNvPr>
          <p:cNvSpPr/>
          <p:nvPr/>
        </p:nvSpPr>
        <p:spPr bwMode="gray">
          <a:xfrm rot="10800000">
            <a:off x="8895000" y="3687024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1FCA2379-4B17-4EF6-9F45-904E87932A00}"/>
              </a:ext>
            </a:extLst>
          </p:cNvPr>
          <p:cNvSpPr/>
          <p:nvPr/>
        </p:nvSpPr>
        <p:spPr bwMode="gray">
          <a:xfrm rot="10800000" flipV="1">
            <a:off x="3000000" y="3713424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3B6F18F-7DDF-4930-A6D0-083E70A8B4B5}"/>
              </a:ext>
            </a:extLst>
          </p:cNvPr>
          <p:cNvSpPr/>
          <p:nvPr/>
        </p:nvSpPr>
        <p:spPr>
          <a:xfrm>
            <a:off x="696000" y="1362048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きっかけ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Trigger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93D8BF-F032-43E5-BA59-E313F21CD2A8}"/>
              </a:ext>
            </a:extLst>
          </p:cNvPr>
          <p:cNvSpPr/>
          <p:nvPr/>
        </p:nvSpPr>
        <p:spPr>
          <a:xfrm>
            <a:off x="696000" y="4104000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投資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Investment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1C3B148-689A-45D3-880A-5C0987446FC3}"/>
              </a:ext>
            </a:extLst>
          </p:cNvPr>
          <p:cNvSpPr/>
          <p:nvPr/>
        </p:nvSpPr>
        <p:spPr>
          <a:xfrm>
            <a:off x="6589527" y="1362048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行動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Action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1AA27A8-9D33-44D1-9D92-6AA166718C03}"/>
              </a:ext>
            </a:extLst>
          </p:cNvPr>
          <p:cNvSpPr/>
          <p:nvPr/>
        </p:nvSpPr>
        <p:spPr>
          <a:xfrm>
            <a:off x="6591000" y="4104000"/>
            <a:ext cx="3645000" cy="369332"/>
          </a:xfrm>
          <a:prstGeom prst="rect">
            <a:avLst/>
          </a:prstGeom>
        </p:spPr>
        <p:txBody>
          <a:bodyPr wrap="square" lIns="108000" tIns="72000" bIns="72000"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ごほうび </a:t>
            </a:r>
            <a:r>
              <a:rPr kumimoji="1" lang="en-US" altLang="ja-JP" sz="1600" b="1" u="sng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/ Variable Reward</a:t>
            </a:r>
            <a:endParaRPr kumimoji="1" lang="ja-JP" altLang="en-US" sz="1600" b="1" u="sng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68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6C4DCC8E-EEA1-4588-B72A-253ADBB1F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25" y="3834000"/>
            <a:ext cx="3919175" cy="2880000"/>
          </a:xfrm>
          <a:prstGeom prst="rect">
            <a:avLst/>
          </a:prstGeom>
        </p:spPr>
      </p:pic>
      <p:pic>
        <p:nvPicPr>
          <p:cNvPr id="8" name="図 7" descr="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10AA2174-1878-40DB-A9BD-E641715C7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6" y="3834000"/>
            <a:ext cx="4039299" cy="288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873CACF-191A-4CC4-98C6-A887BBA1C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5" y="580964"/>
            <a:ext cx="4104789" cy="2880000"/>
          </a:xfrm>
          <a:prstGeom prst="rect">
            <a:avLst/>
          </a:prstGeom>
        </p:spPr>
      </p:pic>
      <p:pic>
        <p:nvPicPr>
          <p:cNvPr id="12" name="図 11" descr="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08E867B4-524C-41DA-8F50-2A6B85D4A5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0" y="580964"/>
            <a:ext cx="3939914" cy="2880000"/>
          </a:xfrm>
          <a:prstGeom prst="rect">
            <a:avLst/>
          </a:prstGeom>
        </p:spPr>
      </p:pic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90730555-4119-4470-B8DD-7E8C73BE070A}"/>
              </a:ext>
            </a:extLst>
          </p:cNvPr>
          <p:cNvSpPr/>
          <p:nvPr/>
        </p:nvSpPr>
        <p:spPr bwMode="gray">
          <a:xfrm rot="5400000">
            <a:off x="4921825" y="1764000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D3E1C55F-07EE-4121-944B-EEECA987D0FF}"/>
              </a:ext>
            </a:extLst>
          </p:cNvPr>
          <p:cNvSpPr/>
          <p:nvPr/>
        </p:nvSpPr>
        <p:spPr bwMode="gray">
          <a:xfrm rot="16200000" flipH="1">
            <a:off x="4921825" y="5382000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05069969-77B4-4FD9-BE12-635DDA9080E0}"/>
              </a:ext>
            </a:extLst>
          </p:cNvPr>
          <p:cNvSpPr/>
          <p:nvPr/>
        </p:nvSpPr>
        <p:spPr bwMode="gray">
          <a:xfrm rot="10800000">
            <a:off x="7115412" y="3542316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067A25F1-ECE8-4933-8521-7447128F0C84}"/>
              </a:ext>
            </a:extLst>
          </p:cNvPr>
          <p:cNvSpPr/>
          <p:nvPr/>
        </p:nvSpPr>
        <p:spPr bwMode="gray">
          <a:xfrm rot="10800000" flipV="1">
            <a:off x="2500825" y="3497752"/>
            <a:ext cx="432000" cy="252000"/>
          </a:xfrm>
          <a:prstGeom prst="triangle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11BA4CF9-C0C5-4219-9080-B6B70A3D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000"/>
            <a:ext cx="12191999" cy="420752"/>
          </a:xfrm>
        </p:spPr>
        <p:txBody>
          <a:bodyPr/>
          <a:lstStyle/>
          <a:p>
            <a:pPr algn="ctr"/>
            <a:r>
              <a:rPr kumimoji="1" lang="ja-JP" altLang="en-US" sz="2400" dirty="0"/>
              <a:t>洗車の習慣化サイクル（ディスカッション結果）</a:t>
            </a:r>
          </a:p>
        </p:txBody>
      </p:sp>
      <p:graphicFrame>
        <p:nvGraphicFramePr>
          <p:cNvPr id="21" name="オブジェクト 20">
            <a:extLst>
              <a:ext uri="{FF2B5EF4-FFF2-40B4-BE49-F238E27FC236}">
                <a16:creationId xmlns:a16="http://schemas.microsoft.com/office/drawing/2014/main" id="{DE7B1A67-1BD1-4E78-997A-4B9D75C17E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089124"/>
              </p:ext>
            </p:extLst>
          </p:nvPr>
        </p:nvGraphicFramePr>
        <p:xfrm>
          <a:off x="10244999" y="3207515"/>
          <a:ext cx="1485000" cy="125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44999" y="3207515"/>
                        <a:ext cx="1485000" cy="125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5DD1C5D-6862-4EE1-AB23-4D3D7CB0085B}"/>
              </a:ext>
            </a:extLst>
          </p:cNvPr>
          <p:cNvSpPr/>
          <p:nvPr/>
        </p:nvSpPr>
        <p:spPr>
          <a:xfrm>
            <a:off x="10015499" y="2606187"/>
            <a:ext cx="19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2/1 </a:t>
            </a:r>
            <a:r>
              <a:rPr lang="ja-JP" altLang="en-US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討議結果</a:t>
            </a:r>
            <a:endParaRPr lang="en-US" altLang="ja-JP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1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サマリシート</a:t>
            </a:r>
            <a:endParaRPr lang="en-US" altLang="ja-JP" sz="1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69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3CAC8-728A-4CA2-ACC9-6E3D0C79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/>
              <a:t>UX</a:t>
            </a:r>
            <a:r>
              <a:rPr lang="ja-JP" altLang="en-US" sz="2400" dirty="0"/>
              <a:t>デザインスプリント：スケジュール</a:t>
            </a:r>
            <a:endParaRPr kumimoji="1" lang="ja-JP" altLang="en-US" sz="2400" dirty="0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8C3BED59-9F7D-4719-93AE-6A635F765760}"/>
              </a:ext>
            </a:extLst>
          </p:cNvPr>
          <p:cNvCxnSpPr>
            <a:cxnSpLocks/>
          </p:cNvCxnSpPr>
          <p:nvPr/>
        </p:nvCxnSpPr>
        <p:spPr>
          <a:xfrm>
            <a:off x="152053" y="4599001"/>
            <a:ext cx="11485403" cy="0"/>
          </a:xfrm>
          <a:prstGeom prst="line">
            <a:avLst/>
          </a:prstGeom>
          <a:ln w="952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09B796C-0A9E-4B19-A00D-248C5B147BC5}"/>
              </a:ext>
            </a:extLst>
          </p:cNvPr>
          <p:cNvSpPr/>
          <p:nvPr/>
        </p:nvSpPr>
        <p:spPr>
          <a:xfrm>
            <a:off x="152052" y="3412459"/>
            <a:ext cx="1224000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決めること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948CF52-88DF-41DB-86D3-FA32FCD197F1}"/>
              </a:ext>
            </a:extLst>
          </p:cNvPr>
          <p:cNvGrpSpPr/>
          <p:nvPr/>
        </p:nvGrpSpPr>
        <p:grpSpPr>
          <a:xfrm>
            <a:off x="1496830" y="1134000"/>
            <a:ext cx="1908000" cy="5444991"/>
            <a:chOff x="1496830" y="1134000"/>
            <a:chExt cx="2088000" cy="544499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D49D584-163C-4A6B-8E99-1D6A4029A073}"/>
                </a:ext>
              </a:extLst>
            </p:cNvPr>
            <p:cNvSpPr/>
            <p:nvPr/>
          </p:nvSpPr>
          <p:spPr bwMode="gray">
            <a:xfrm>
              <a:off x="1496830" y="1134000"/>
              <a:ext cx="2088000" cy="5444991"/>
            </a:xfrm>
            <a:prstGeom prst="rect">
              <a:avLst/>
            </a:prstGeom>
            <a:solidFill>
              <a:srgbClr val="778888">
                <a:lumMod val="20000"/>
                <a:lumOff val="80000"/>
              </a:srgb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endParaRPr>
            </a:p>
          </p:txBody>
        </p:sp>
        <p:sp>
          <p:nvSpPr>
            <p:cNvPr id="4" name="矢印: 五方向 3">
              <a:extLst>
                <a:ext uri="{FF2B5EF4-FFF2-40B4-BE49-F238E27FC236}">
                  <a16:creationId xmlns:a16="http://schemas.microsoft.com/office/drawing/2014/main" id="{2618F96A-D2CD-4738-B525-3B7261BC98EC}"/>
                </a:ext>
              </a:extLst>
            </p:cNvPr>
            <p:cNvSpPr/>
            <p:nvPr/>
          </p:nvSpPr>
          <p:spPr bwMode="gray">
            <a:xfrm>
              <a:off x="1605013" y="1552565"/>
              <a:ext cx="1933333" cy="1705162"/>
            </a:xfrm>
            <a:prstGeom prst="homePlate">
              <a:avLst>
                <a:gd name="adj" fmla="val 16782"/>
              </a:avLst>
            </a:prstGeom>
            <a:solidFill>
              <a:srgbClr val="FFD4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300"/>
                </a:spcAft>
              </a:pPr>
              <a:r>
                <a:rPr kumimoji="1" lang="ja-JP" altLang="en-US" sz="1400" b="1" kern="0" dirty="0">
                  <a:solidFill>
                    <a:sysClr val="windowText" lastClr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Arial" pitchFamily="34" charset="0"/>
                </a:rPr>
                <a:t>サービス構想</a:t>
              </a:r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94005C2F-AC30-4C64-8522-4592EF387E0E}"/>
                </a:ext>
              </a:extLst>
            </p:cNvPr>
            <p:cNvSpPr/>
            <p:nvPr/>
          </p:nvSpPr>
          <p:spPr>
            <a:xfrm>
              <a:off x="1565195" y="3412459"/>
              <a:ext cx="1980000" cy="1080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 anchorCtr="0"/>
            <a:lstStyle/>
            <a:p>
              <a:pPr marL="179388" lvl="0" indent="-179388" defTabSz="457200" fontAlgn="auto"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endParaRPr>
            </a:p>
            <a:p>
              <a:pPr marL="179388" lvl="0" indent="-179388" defTabSz="457200" fontAlgn="auto"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kumimoji="1" lang="ja-JP" altLang="en-US" sz="14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Calibri" panose="020F0502020204030204" pitchFamily="34" charset="0"/>
                </a:rPr>
                <a:t>サービス全体設計</a:t>
              </a:r>
              <a:endPara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endParaRPr>
            </a:p>
            <a:p>
              <a:pPr marL="179388" lvl="0" indent="-179388" defTabSz="457200" fontAlgn="auto"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kumimoji="1" lang="ja-JP" altLang="en-US" sz="14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Calibri" panose="020F0502020204030204" pitchFamily="34" charset="0"/>
                </a:rPr>
                <a:t>提供サービス</a:t>
              </a:r>
              <a:endPara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endParaRPr>
            </a:p>
            <a:p>
              <a:pPr marL="179388" lvl="0" indent="-179388" defTabSz="457200" fontAlgn="auto"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kumimoji="1" lang="ja-JP" altLang="en-US" sz="14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Calibri" panose="020F0502020204030204" pitchFamily="34" charset="0"/>
                </a:rPr>
                <a:t>パートナー企業</a:t>
              </a:r>
              <a:endPara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endParaRPr>
            </a:p>
            <a:p>
              <a:pPr marL="179388" lvl="0" indent="-179388" defTabSz="457200" fontAlgn="auto"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DE694954-2AE0-48D5-92D8-BF9828166777}"/>
                </a:ext>
              </a:extLst>
            </p:cNvPr>
            <p:cNvSpPr/>
            <p:nvPr/>
          </p:nvSpPr>
          <p:spPr>
            <a:xfrm>
              <a:off x="1586830" y="1219176"/>
              <a:ext cx="1800000" cy="288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貴社にて対応済み</a:t>
              </a: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B1399B6-89E4-4EBB-9B7D-212E8C59FD58}"/>
              </a:ext>
            </a:extLst>
          </p:cNvPr>
          <p:cNvSpPr/>
          <p:nvPr/>
        </p:nvSpPr>
        <p:spPr>
          <a:xfrm>
            <a:off x="152052" y="4705542"/>
            <a:ext cx="1224000" cy="167578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候補日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0" name="矢印: 五方向 29">
            <a:extLst>
              <a:ext uri="{FF2B5EF4-FFF2-40B4-BE49-F238E27FC236}">
                <a16:creationId xmlns:a16="http://schemas.microsoft.com/office/drawing/2014/main" id="{9982E34A-D099-425D-9387-2BDB720D2342}"/>
              </a:ext>
            </a:extLst>
          </p:cNvPr>
          <p:cNvSpPr/>
          <p:nvPr/>
        </p:nvSpPr>
        <p:spPr bwMode="gray">
          <a:xfrm>
            <a:off x="3521150" y="1552565"/>
            <a:ext cx="8554707" cy="1705162"/>
          </a:xfrm>
          <a:prstGeom prst="homePlate">
            <a:avLst>
              <a:gd name="adj" fmla="val 16782"/>
            </a:avLst>
          </a:prstGeom>
          <a:solidFill>
            <a:srgbClr val="FFD400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4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B1649BF7-8F7E-4914-AE18-4ADBA3FBE9F5}"/>
              </a:ext>
            </a:extLst>
          </p:cNvPr>
          <p:cNvSpPr/>
          <p:nvPr/>
        </p:nvSpPr>
        <p:spPr bwMode="gray">
          <a:xfrm>
            <a:off x="3705205" y="1926000"/>
            <a:ext cx="6040160" cy="1008000"/>
          </a:xfrm>
          <a:prstGeom prst="homePlate">
            <a:avLst>
              <a:gd name="adj" fmla="val 16782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kumimoji="1" lang="ja-JP" altLang="en-US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バリューピラミッド定義</a:t>
            </a:r>
            <a:endParaRPr kumimoji="1" lang="en-US" altLang="ja-JP" sz="14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ユーザーシナリオ定義</a:t>
            </a:r>
            <a:endParaRPr kumimoji="1" lang="en-US" altLang="ja-JP" sz="14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UI</a:t>
            </a:r>
            <a:r>
              <a:rPr kumimoji="1" lang="ja-JP" altLang="en-US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デザイン定義</a:t>
            </a: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E6AD3222-9A88-4D96-B1B4-356A62136895}"/>
              </a:ext>
            </a:extLst>
          </p:cNvPr>
          <p:cNvSpPr/>
          <p:nvPr/>
        </p:nvSpPr>
        <p:spPr bwMode="gray">
          <a:xfrm>
            <a:off x="9879314" y="1926000"/>
            <a:ext cx="2003697" cy="1008000"/>
          </a:xfrm>
          <a:prstGeom prst="homePlate">
            <a:avLst>
              <a:gd name="adj" fmla="val 16782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全体</a:t>
            </a:r>
            <a:endParaRPr kumimoji="1" lang="en-US" altLang="ja-JP" sz="14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4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ブラッシュアップ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2581E9F-A404-4252-A4D5-94340F35BC7C}"/>
              </a:ext>
            </a:extLst>
          </p:cNvPr>
          <p:cNvSpPr/>
          <p:nvPr/>
        </p:nvSpPr>
        <p:spPr>
          <a:xfrm>
            <a:off x="6807610" y="1584000"/>
            <a:ext cx="2592000" cy="288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</a:rPr>
              <a:t>UX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</a:rPr>
              <a:t>デザインスプリント</a:t>
            </a: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A1C1CED3-2613-4032-8FE3-926DEFE1FEDE}"/>
              </a:ext>
            </a:extLst>
          </p:cNvPr>
          <p:cNvSpPr/>
          <p:nvPr/>
        </p:nvSpPr>
        <p:spPr>
          <a:xfrm>
            <a:off x="3630394" y="3412459"/>
            <a:ext cx="199579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ctr" anchorCtr="0"/>
          <a:lstStyle/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顧客提供価値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目指す体験の姿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marL="179388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シナリオ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（はじめての利用 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1/2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）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6DACC556-2907-4398-9D5C-254AD6F746CF}"/>
              </a:ext>
            </a:extLst>
          </p:cNvPr>
          <p:cNvSpPr/>
          <p:nvPr/>
        </p:nvSpPr>
        <p:spPr>
          <a:xfrm>
            <a:off x="5681858" y="3412459"/>
            <a:ext cx="199579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ctr" anchorCtr="0"/>
          <a:lstStyle/>
          <a:p>
            <a:pPr marL="179388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シナリオ　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（はじめての利用 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2/2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）</a:t>
            </a: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9951C01D-3E00-4328-8305-4F8D32403779}"/>
              </a:ext>
            </a:extLst>
          </p:cNvPr>
          <p:cNvSpPr/>
          <p:nvPr/>
        </p:nvSpPr>
        <p:spPr>
          <a:xfrm>
            <a:off x="7849379" y="3412459"/>
            <a:ext cx="199579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ctr" anchorCtr="0"/>
          <a:lstStyle/>
          <a:p>
            <a:pPr marL="179388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シナリオ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（洗車機の習慣化）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サービス名称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E145FC2B-8E41-491C-93CA-12D8CA04DBDE}"/>
              </a:ext>
            </a:extLst>
          </p:cNvPr>
          <p:cNvSpPr/>
          <p:nvPr/>
        </p:nvSpPr>
        <p:spPr>
          <a:xfrm>
            <a:off x="9879314" y="3412459"/>
            <a:ext cx="2196543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ctr" anchorCtr="0"/>
          <a:lstStyle/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予備</a:t>
            </a:r>
          </a:p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en-US" altLang="ja-JP" sz="14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PoC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 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開発対象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/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方針議論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31C9AC04-D277-4818-BB1E-5F21042DDF1D}"/>
              </a:ext>
            </a:extLst>
          </p:cNvPr>
          <p:cNvSpPr/>
          <p:nvPr/>
        </p:nvSpPr>
        <p:spPr>
          <a:xfrm>
            <a:off x="3530660" y="4779000"/>
            <a:ext cx="2109205" cy="13124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t" anchorCtr="0"/>
          <a:lstStyle/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第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回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1/23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（火）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15:00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17:30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＠台場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070E7393-AA18-4365-A448-C9C275ABA2C8}"/>
              </a:ext>
            </a:extLst>
          </p:cNvPr>
          <p:cNvSpPr/>
          <p:nvPr/>
        </p:nvSpPr>
        <p:spPr>
          <a:xfrm>
            <a:off x="5700846" y="4779000"/>
            <a:ext cx="2109205" cy="13124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t" anchorCtr="0"/>
          <a:lstStyle/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第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2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回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1/29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（火）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15:30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17:30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＠麻布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F233483C-EAAB-4215-92E6-96AAEA231CE8}"/>
              </a:ext>
            </a:extLst>
          </p:cNvPr>
          <p:cNvSpPr/>
          <p:nvPr/>
        </p:nvSpPr>
        <p:spPr>
          <a:xfrm>
            <a:off x="7880210" y="4779000"/>
            <a:ext cx="1995790" cy="13124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t" anchorCtr="0"/>
          <a:lstStyle/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第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3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回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2/1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（金）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15:30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17:30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＠麻布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F8B0AED2-8A6C-4C90-BDF5-D999B8888677}"/>
              </a:ext>
            </a:extLst>
          </p:cNvPr>
          <p:cNvSpPr/>
          <p:nvPr/>
        </p:nvSpPr>
        <p:spPr>
          <a:xfrm>
            <a:off x="10120056" y="4779000"/>
            <a:ext cx="2347943" cy="13124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t" anchorCtr="0"/>
          <a:lstStyle/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第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4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回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2/5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（火）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13:00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15:00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＠台場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第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5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回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2/8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（金）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15:30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17:30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台場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CA73FE82-E6AD-4FDF-AF8A-15AB17114447}"/>
              </a:ext>
            </a:extLst>
          </p:cNvPr>
          <p:cNvSpPr/>
          <p:nvPr/>
        </p:nvSpPr>
        <p:spPr>
          <a:xfrm>
            <a:off x="1596000" y="4765044"/>
            <a:ext cx="2109205" cy="13124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t" anchorCtr="0"/>
          <a:lstStyle/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UX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事前確認会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endParaRPr kumimoji="1" lang="en-US" altLang="zh-TW" sz="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1/16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（水）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15:30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16:30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麻布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endParaRPr kumimoji="1" lang="en-US" altLang="ja-JP" sz="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1/22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（火）</a:t>
            </a:r>
            <a:endParaRPr kumimoji="1" lang="en-US" altLang="zh-TW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16:00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～</a:t>
            </a:r>
            <a:r>
              <a:rPr kumimoji="1" lang="en-US" altLang="zh-TW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17:00</a:t>
            </a:r>
            <a:r>
              <a:rPr kumimoji="1" lang="zh-TW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＠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麻布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3" name="星: 5 pt 2">
            <a:extLst>
              <a:ext uri="{FF2B5EF4-FFF2-40B4-BE49-F238E27FC236}">
                <a16:creationId xmlns:a16="http://schemas.microsoft.com/office/drawing/2014/main" id="{9ED233A7-F0DF-4725-B529-5B77F4F6F77D}"/>
              </a:ext>
            </a:extLst>
          </p:cNvPr>
          <p:cNvSpPr/>
          <p:nvPr/>
        </p:nvSpPr>
        <p:spPr bwMode="gray">
          <a:xfrm>
            <a:off x="10731000" y="459000"/>
            <a:ext cx="252000" cy="252000"/>
          </a:xfrm>
          <a:prstGeom prst="star5">
            <a:avLst/>
          </a:prstGeom>
          <a:solidFill>
            <a:srgbClr val="FF0000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05D7CD86-9C15-4198-9A2A-14857BFE5845}"/>
              </a:ext>
            </a:extLst>
          </p:cNvPr>
          <p:cNvSpPr/>
          <p:nvPr/>
        </p:nvSpPr>
        <p:spPr>
          <a:xfrm>
            <a:off x="10965589" y="458830"/>
            <a:ext cx="1565411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rIns="0" rtlCol="0" anchor="t" anchorCtr="0"/>
          <a:lstStyle/>
          <a:p>
            <a:pPr lvl="0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：本日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33" name="星: 5 pt 32">
            <a:extLst>
              <a:ext uri="{FF2B5EF4-FFF2-40B4-BE49-F238E27FC236}">
                <a16:creationId xmlns:a16="http://schemas.microsoft.com/office/drawing/2014/main" id="{E7984C12-322C-4727-B032-7F1279D0ED18}"/>
              </a:ext>
            </a:extLst>
          </p:cNvPr>
          <p:cNvSpPr/>
          <p:nvPr/>
        </p:nvSpPr>
        <p:spPr bwMode="gray">
          <a:xfrm>
            <a:off x="9845169" y="4781502"/>
            <a:ext cx="252000" cy="252000"/>
          </a:xfrm>
          <a:prstGeom prst="star5">
            <a:avLst/>
          </a:prstGeom>
          <a:solidFill>
            <a:srgbClr val="FF0000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6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2A2DE3-8DFF-4906-935D-4B10EAB75A74}"/>
              </a:ext>
            </a:extLst>
          </p:cNvPr>
          <p:cNvSpPr/>
          <p:nvPr/>
        </p:nvSpPr>
        <p:spPr bwMode="gray">
          <a:xfrm>
            <a:off x="10961747" y="173344"/>
            <a:ext cx="1080000" cy="15006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72000" tIns="36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1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凡例</a:t>
            </a:r>
          </a:p>
        </p:txBody>
      </p:sp>
      <p:sp>
        <p:nvSpPr>
          <p:cNvPr id="4" name="四角形: メモ 3">
            <a:extLst>
              <a:ext uri="{FF2B5EF4-FFF2-40B4-BE49-F238E27FC236}">
                <a16:creationId xmlns:a16="http://schemas.microsoft.com/office/drawing/2014/main" id="{E8A8E3F2-621B-4339-AD67-846E7B6B83E4}"/>
              </a:ext>
            </a:extLst>
          </p:cNvPr>
          <p:cNvSpPr/>
          <p:nvPr/>
        </p:nvSpPr>
        <p:spPr bwMode="gray">
          <a:xfrm>
            <a:off x="67632" y="405000"/>
            <a:ext cx="972000" cy="8640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家族以外を乗せる予定がある</a:t>
            </a: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(</a:t>
            </a: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汚いとみっともない</a:t>
            </a: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)</a:t>
            </a:r>
            <a:endParaRPr kumimoji="1" lang="ja-JP" altLang="en-US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E31962BB-E3F9-4960-B959-86D681630DEC}"/>
              </a:ext>
            </a:extLst>
          </p:cNvPr>
          <p:cNvSpPr/>
          <p:nvPr/>
        </p:nvSpPr>
        <p:spPr bwMode="gray">
          <a:xfrm>
            <a:off x="72307" y="1445536"/>
            <a:ext cx="972000" cy="8640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キレイな車で出掛ける予定がある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B66076DB-A75D-4865-B331-3EB87ACD66A3}"/>
              </a:ext>
            </a:extLst>
          </p:cNvPr>
          <p:cNvSpPr/>
          <p:nvPr/>
        </p:nvSpPr>
        <p:spPr bwMode="gray">
          <a:xfrm>
            <a:off x="1226263" y="405000"/>
            <a:ext cx="972000" cy="8640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遠出で車が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汚れたので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洗いたい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5" name="四角形: メモ 14">
            <a:extLst>
              <a:ext uri="{FF2B5EF4-FFF2-40B4-BE49-F238E27FC236}">
                <a16:creationId xmlns:a16="http://schemas.microsoft.com/office/drawing/2014/main" id="{6B93ED03-926A-4A4A-A92A-BE4629E01D69}"/>
              </a:ext>
            </a:extLst>
          </p:cNvPr>
          <p:cNvSpPr/>
          <p:nvPr/>
        </p:nvSpPr>
        <p:spPr bwMode="gray">
          <a:xfrm>
            <a:off x="1230253" y="1445536"/>
            <a:ext cx="972000" cy="8640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洗車日和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である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6" name="四角形: メモ 15">
            <a:extLst>
              <a:ext uri="{FF2B5EF4-FFF2-40B4-BE49-F238E27FC236}">
                <a16:creationId xmlns:a16="http://schemas.microsoft.com/office/drawing/2014/main" id="{C4598E7C-5CA0-4FC2-B98A-D1828A531BD5}"/>
              </a:ext>
            </a:extLst>
          </p:cNvPr>
          <p:cNvSpPr/>
          <p:nvPr/>
        </p:nvSpPr>
        <p:spPr bwMode="gray">
          <a:xfrm>
            <a:off x="4114578" y="405000"/>
            <a:ext cx="972000" cy="9000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洗車したい気分になるスポットの近く店舗がある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77DDC64F-0B43-491E-B1F3-BB214F663171}"/>
              </a:ext>
            </a:extLst>
          </p:cNvPr>
          <p:cNvSpPr/>
          <p:nvPr/>
        </p:nvSpPr>
        <p:spPr bwMode="gray">
          <a:xfrm>
            <a:off x="72307" y="2441073"/>
            <a:ext cx="972000" cy="8640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空き時間を有効活用したい</a:t>
            </a: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(</a:t>
            </a: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ついでに洗車しようかな</a:t>
            </a: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)</a:t>
            </a:r>
          </a:p>
        </p:txBody>
      </p:sp>
      <p:sp>
        <p:nvSpPr>
          <p:cNvPr id="18" name="四角形: メモ 17">
            <a:extLst>
              <a:ext uri="{FF2B5EF4-FFF2-40B4-BE49-F238E27FC236}">
                <a16:creationId xmlns:a16="http://schemas.microsoft.com/office/drawing/2014/main" id="{69B9DF8A-49BF-47C8-B267-EEBAEF673602}"/>
              </a:ext>
            </a:extLst>
          </p:cNvPr>
          <p:cNvSpPr/>
          <p:nvPr/>
        </p:nvSpPr>
        <p:spPr bwMode="gray">
          <a:xfrm>
            <a:off x="2384894" y="405000"/>
            <a:ext cx="972000" cy="900000"/>
          </a:xfrm>
          <a:prstGeom prst="foldedCorner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PUSH</a:t>
            </a: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通知がくる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19" name="四角形: メモ 18">
            <a:extLst>
              <a:ext uri="{FF2B5EF4-FFF2-40B4-BE49-F238E27FC236}">
                <a16:creationId xmlns:a16="http://schemas.microsoft.com/office/drawing/2014/main" id="{159310F8-700E-401E-BF7E-EBC50D4E55A1}"/>
              </a:ext>
            </a:extLst>
          </p:cNvPr>
          <p:cNvSpPr/>
          <p:nvPr/>
        </p:nvSpPr>
        <p:spPr bwMode="gray">
          <a:xfrm>
            <a:off x="2388198" y="2017661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日常的にアプリ起動のきっかけがある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20" name="四角形: メモ 19">
            <a:extLst>
              <a:ext uri="{FF2B5EF4-FFF2-40B4-BE49-F238E27FC236}">
                <a16:creationId xmlns:a16="http://schemas.microsoft.com/office/drawing/2014/main" id="{92189FAE-5B18-49CC-9736-D3F7FA83D971}"/>
              </a:ext>
            </a:extLst>
          </p:cNvPr>
          <p:cNvSpPr/>
          <p:nvPr/>
        </p:nvSpPr>
        <p:spPr bwMode="gray">
          <a:xfrm>
            <a:off x="1226263" y="2423073"/>
            <a:ext cx="972000" cy="9000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子供が洗車に行きたくなる仕掛けがある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(</a:t>
            </a: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アトラクション感覚など</a:t>
            </a: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)</a:t>
            </a:r>
          </a:p>
        </p:txBody>
      </p:sp>
      <p:sp>
        <p:nvSpPr>
          <p:cNvPr id="22" name="四角形: メモ 21">
            <a:extLst>
              <a:ext uri="{FF2B5EF4-FFF2-40B4-BE49-F238E27FC236}">
                <a16:creationId xmlns:a16="http://schemas.microsoft.com/office/drawing/2014/main" id="{2E6C9C10-AF28-4762-B37B-36E54DE3A2AA}"/>
              </a:ext>
            </a:extLst>
          </p:cNvPr>
          <p:cNvSpPr/>
          <p:nvPr/>
        </p:nvSpPr>
        <p:spPr bwMode="gray">
          <a:xfrm>
            <a:off x="6822349" y="579464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サービス利用可能店舗を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簡単に検索できる</a:t>
            </a:r>
          </a:p>
        </p:txBody>
      </p:sp>
      <p:sp>
        <p:nvSpPr>
          <p:cNvPr id="25" name="四角形: メモ 24">
            <a:extLst>
              <a:ext uri="{FF2B5EF4-FFF2-40B4-BE49-F238E27FC236}">
                <a16:creationId xmlns:a16="http://schemas.microsoft.com/office/drawing/2014/main" id="{09FC5C98-92EA-48B2-883D-29E58E9380EF}"/>
              </a:ext>
            </a:extLst>
          </p:cNvPr>
          <p:cNvSpPr/>
          <p:nvPr/>
        </p:nvSpPr>
        <p:spPr bwMode="gray">
          <a:xfrm>
            <a:off x="9193095" y="579464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洗車メニューを安心・簡単に</a:t>
            </a:r>
            <a:r>
              <a:rPr kumimoji="1" lang="ja-JP" altLang="en-US" sz="1000" b="1" kern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選択できる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27" name="四角形: メモ 26">
            <a:extLst>
              <a:ext uri="{FF2B5EF4-FFF2-40B4-BE49-F238E27FC236}">
                <a16:creationId xmlns:a16="http://schemas.microsoft.com/office/drawing/2014/main" id="{1D4D5095-AFDD-4837-8219-1021BEEF02ED}"/>
              </a:ext>
            </a:extLst>
          </p:cNvPr>
          <p:cNvSpPr/>
          <p:nvPr/>
        </p:nvSpPr>
        <p:spPr bwMode="gray">
          <a:xfrm>
            <a:off x="9193095" y="2034000"/>
            <a:ext cx="972000" cy="9000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洗車混雑状況を</a:t>
            </a:r>
            <a:r>
              <a:rPr kumimoji="1" lang="ja-JP" altLang="en-US" sz="1000" b="1" kern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把握できる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30" name="四角形: メモ 29">
            <a:extLst>
              <a:ext uri="{FF2B5EF4-FFF2-40B4-BE49-F238E27FC236}">
                <a16:creationId xmlns:a16="http://schemas.microsoft.com/office/drawing/2014/main" id="{E82F67EF-40AA-4E70-BE80-B217D4CF91B3}"/>
              </a:ext>
            </a:extLst>
          </p:cNvPr>
          <p:cNvSpPr/>
          <p:nvPr/>
        </p:nvSpPr>
        <p:spPr bwMode="gray">
          <a:xfrm>
            <a:off x="6822349" y="2049280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現地で洗車が簡単</a:t>
            </a:r>
            <a:r>
              <a:rPr kumimoji="1" lang="ja-JP" altLang="en-US" sz="1000" b="1" kern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にできる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31" name="四角形: メモ 30">
            <a:extLst>
              <a:ext uri="{FF2B5EF4-FFF2-40B4-BE49-F238E27FC236}">
                <a16:creationId xmlns:a16="http://schemas.microsoft.com/office/drawing/2014/main" id="{11801CF3-9F4C-450A-A782-684AF97E7381}"/>
              </a:ext>
            </a:extLst>
          </p:cNvPr>
          <p:cNvSpPr/>
          <p:nvPr/>
        </p:nvSpPr>
        <p:spPr bwMode="gray">
          <a:xfrm>
            <a:off x="9084157" y="4119999"/>
            <a:ext cx="972000" cy="972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スタンプカードが貯まる</a:t>
            </a:r>
          </a:p>
        </p:txBody>
      </p:sp>
      <p:sp>
        <p:nvSpPr>
          <p:cNvPr id="36" name="四角形: メモ 35">
            <a:extLst>
              <a:ext uri="{FF2B5EF4-FFF2-40B4-BE49-F238E27FC236}">
                <a16:creationId xmlns:a16="http://schemas.microsoft.com/office/drawing/2014/main" id="{DDE1B999-853E-4056-A5FB-9211C696604A}"/>
              </a:ext>
            </a:extLst>
          </p:cNvPr>
          <p:cNvSpPr/>
          <p:nvPr/>
        </p:nvSpPr>
        <p:spPr bwMode="gray">
          <a:xfrm>
            <a:off x="7735213" y="4119999"/>
            <a:ext cx="972000" cy="972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パーソナライズされた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クーポン配信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42BA403B-DD4F-46A8-86DB-675BE5947FC4}"/>
              </a:ext>
            </a:extLst>
          </p:cNvPr>
          <p:cNvSpPr/>
          <p:nvPr/>
        </p:nvSpPr>
        <p:spPr bwMode="gray">
          <a:xfrm>
            <a:off x="9084157" y="5426245"/>
            <a:ext cx="972000" cy="972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洗車利用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ポイントが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貯まる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38" name="四角形: メモ 37">
            <a:extLst>
              <a:ext uri="{FF2B5EF4-FFF2-40B4-BE49-F238E27FC236}">
                <a16:creationId xmlns:a16="http://schemas.microsoft.com/office/drawing/2014/main" id="{8D27319F-470A-4B25-8901-B0A051CC1A1A}"/>
              </a:ext>
            </a:extLst>
          </p:cNvPr>
          <p:cNvSpPr/>
          <p:nvPr/>
        </p:nvSpPr>
        <p:spPr bwMode="gray">
          <a:xfrm>
            <a:off x="6386268" y="5426245"/>
            <a:ext cx="972000" cy="9720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面倒な作業（ふきあげ）</a:t>
            </a:r>
            <a:r>
              <a:rPr kumimoji="1" lang="ja-JP" altLang="en-US" sz="1000" b="1" kern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の代行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39" name="四角形: メモ 38">
            <a:extLst>
              <a:ext uri="{FF2B5EF4-FFF2-40B4-BE49-F238E27FC236}">
                <a16:creationId xmlns:a16="http://schemas.microsoft.com/office/drawing/2014/main" id="{8B524075-08C9-43B5-AD4F-4AAD9E27FB2C}"/>
              </a:ext>
            </a:extLst>
          </p:cNvPr>
          <p:cNvSpPr/>
          <p:nvPr/>
        </p:nvSpPr>
        <p:spPr bwMode="gray">
          <a:xfrm>
            <a:off x="6386268" y="4119999"/>
            <a:ext cx="972000" cy="9720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</a:t>
            </a:r>
            <a:r>
              <a:rPr kumimoji="1" lang="ja-JP" altLang="en-US" sz="1000" b="1" kern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による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満足感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40" name="四角形: メモ 39">
            <a:extLst>
              <a:ext uri="{FF2B5EF4-FFF2-40B4-BE49-F238E27FC236}">
                <a16:creationId xmlns:a16="http://schemas.microsoft.com/office/drawing/2014/main" id="{CDC4F2A5-B813-4EB8-B19B-FA869D3888A9}"/>
              </a:ext>
            </a:extLst>
          </p:cNvPr>
          <p:cNvSpPr/>
          <p:nvPr/>
        </p:nvSpPr>
        <p:spPr bwMode="gray">
          <a:xfrm>
            <a:off x="161940" y="3789000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SNS</a:t>
            </a: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連携機能からサービス紹介</a:t>
            </a:r>
          </a:p>
        </p:txBody>
      </p:sp>
      <p:sp>
        <p:nvSpPr>
          <p:cNvPr id="41" name="四角形: メモ 40">
            <a:extLst>
              <a:ext uri="{FF2B5EF4-FFF2-40B4-BE49-F238E27FC236}">
                <a16:creationId xmlns:a16="http://schemas.microsoft.com/office/drawing/2014/main" id="{531A415E-0F78-47BE-8F33-349FA9D3A5E1}"/>
              </a:ext>
            </a:extLst>
          </p:cNvPr>
          <p:cNvSpPr/>
          <p:nvPr/>
        </p:nvSpPr>
        <p:spPr bwMode="gray">
          <a:xfrm>
            <a:off x="2170470" y="3789000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お友達紹介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による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クーポン受領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43" name="四角形: メモ 42">
            <a:extLst>
              <a:ext uri="{FF2B5EF4-FFF2-40B4-BE49-F238E27FC236}">
                <a16:creationId xmlns:a16="http://schemas.microsoft.com/office/drawing/2014/main" id="{28A87C70-CAA5-45EC-881A-72E1CC753FF4}"/>
              </a:ext>
            </a:extLst>
          </p:cNvPr>
          <p:cNvSpPr/>
          <p:nvPr/>
        </p:nvSpPr>
        <p:spPr bwMode="gray">
          <a:xfrm>
            <a:off x="4179000" y="3789000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定額洗車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プランへ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加入できる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44" name="四角形: メモ 43">
            <a:extLst>
              <a:ext uri="{FF2B5EF4-FFF2-40B4-BE49-F238E27FC236}">
                <a16:creationId xmlns:a16="http://schemas.microsoft.com/office/drawing/2014/main" id="{52B71836-F12F-488D-BF69-219FE4C489B5}"/>
              </a:ext>
            </a:extLst>
          </p:cNvPr>
          <p:cNvSpPr/>
          <p:nvPr/>
        </p:nvSpPr>
        <p:spPr bwMode="gray">
          <a:xfrm>
            <a:off x="2541000" y="5769000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レビュー投稿によるインセンティブ付与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45" name="四角形: メモ 44">
            <a:extLst>
              <a:ext uri="{FF2B5EF4-FFF2-40B4-BE49-F238E27FC236}">
                <a16:creationId xmlns:a16="http://schemas.microsoft.com/office/drawing/2014/main" id="{9EFECD92-A421-4A1B-8BE7-AA3C858F4291}"/>
              </a:ext>
            </a:extLst>
          </p:cNvPr>
          <p:cNvSpPr/>
          <p:nvPr/>
        </p:nvSpPr>
        <p:spPr bwMode="gray">
          <a:xfrm>
            <a:off x="164278" y="5769000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ゲーミフィケーション・プログラムが楽しいから利用する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67FAF7-FB53-46CC-A453-57BA89C776E1}"/>
              </a:ext>
            </a:extLst>
          </p:cNvPr>
          <p:cNvSpPr/>
          <p:nvPr/>
        </p:nvSpPr>
        <p:spPr>
          <a:xfrm>
            <a:off x="4062000" y="1314000"/>
            <a:ext cx="19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スーパー銭湯やSPAに行くと割引券がもらえる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美容院、飲食店に行っている間の駐車時間に洗っておける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8D32AD-E4DF-4DD8-8F99-E4E2ACB5FDFB}"/>
              </a:ext>
            </a:extLst>
          </p:cNvPr>
          <p:cNvSpPr/>
          <p:nvPr/>
        </p:nvSpPr>
        <p:spPr>
          <a:xfrm>
            <a:off x="2271000" y="2975041"/>
            <a:ext cx="1410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割引券が当たるクジを1日1回引ける</a:t>
            </a:r>
          </a:p>
        </p:txBody>
      </p:sp>
      <p:sp>
        <p:nvSpPr>
          <p:cNvPr id="47" name="四角形: メモ 46">
            <a:extLst>
              <a:ext uri="{FF2B5EF4-FFF2-40B4-BE49-F238E27FC236}">
                <a16:creationId xmlns:a16="http://schemas.microsoft.com/office/drawing/2014/main" id="{D3D8A0D7-27F3-4E4E-B345-763814DC26FF}"/>
              </a:ext>
            </a:extLst>
          </p:cNvPr>
          <p:cNvSpPr/>
          <p:nvPr/>
        </p:nvSpPr>
        <p:spPr bwMode="gray">
          <a:xfrm>
            <a:off x="11069405" y="397954"/>
            <a:ext cx="792000" cy="396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アプリ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サポート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48" name="四角形: メモ 47">
            <a:extLst>
              <a:ext uri="{FF2B5EF4-FFF2-40B4-BE49-F238E27FC236}">
                <a16:creationId xmlns:a16="http://schemas.microsoft.com/office/drawing/2014/main" id="{FC6809AA-E6EA-4A3B-BB22-BA2E04EB5626}"/>
              </a:ext>
            </a:extLst>
          </p:cNvPr>
          <p:cNvSpPr/>
          <p:nvPr/>
        </p:nvSpPr>
        <p:spPr bwMode="gray">
          <a:xfrm>
            <a:off x="11069405" y="832927"/>
            <a:ext cx="792000" cy="39600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180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後続</a:t>
            </a:r>
            <a:r>
              <a:rPr kumimoji="1" lang="en-US" altLang="ja-JP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Phase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検討事項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E420602-501D-4DDC-A509-3B5B718977A5}"/>
              </a:ext>
            </a:extLst>
          </p:cNvPr>
          <p:cNvSpPr/>
          <p:nvPr/>
        </p:nvSpPr>
        <p:spPr>
          <a:xfrm>
            <a:off x="4052876" y="2975041"/>
            <a:ext cx="1818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車が汚れるスポットを紹介することで洗車してもらう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C9BEEC7-BF67-49F8-84FD-2CE845FF66C4}"/>
              </a:ext>
            </a:extLst>
          </p:cNvPr>
          <p:cNvSpPr/>
          <p:nvPr/>
        </p:nvSpPr>
        <p:spPr>
          <a:xfrm>
            <a:off x="6771000" y="1549037"/>
            <a:ext cx="22781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自宅近くの店舗を探せる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出掛け先で近くの店舗を探せる</a:t>
            </a:r>
          </a:p>
        </p:txBody>
      </p:sp>
      <p:sp>
        <p:nvSpPr>
          <p:cNvPr id="51" name="四角形: メモ 50">
            <a:extLst>
              <a:ext uri="{FF2B5EF4-FFF2-40B4-BE49-F238E27FC236}">
                <a16:creationId xmlns:a16="http://schemas.microsoft.com/office/drawing/2014/main" id="{D2D10C38-FA14-4452-9767-6B6DC60D89AC}"/>
              </a:ext>
            </a:extLst>
          </p:cNvPr>
          <p:cNvSpPr/>
          <p:nvPr/>
        </p:nvSpPr>
        <p:spPr bwMode="gray">
          <a:xfrm>
            <a:off x="4119886" y="2036068"/>
            <a:ext cx="972000" cy="90000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00" b="1" kern="0" dirty="0">
                <a:solidFill>
                  <a:sysClr val="windowText" lastClr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洗車ニーズが高まるスポットをレコメンドされる</a:t>
            </a:r>
            <a:endParaRPr kumimoji="1" lang="en-US" altLang="ja-JP" sz="1000" b="1" kern="0" dirty="0">
              <a:solidFill>
                <a:sysClr val="windowText" lastClr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B6E576D-507E-45CA-8001-C58856A29564}"/>
              </a:ext>
            </a:extLst>
          </p:cNvPr>
          <p:cNvSpPr/>
          <p:nvPr/>
        </p:nvSpPr>
        <p:spPr>
          <a:xfrm>
            <a:off x="2271000" y="1313448"/>
            <a:ext cx="19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定期的な洗車案内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近隣店舗オープン案内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My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登録店舗からの案内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クーポン有効期限切れ案内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605C326C-E954-49A5-A0BF-000D0438C494}"/>
              </a:ext>
            </a:extLst>
          </p:cNvPr>
          <p:cNvSpPr/>
          <p:nvPr/>
        </p:nvSpPr>
        <p:spPr>
          <a:xfrm>
            <a:off x="10101000" y="4360002"/>
            <a:ext cx="19970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スタンプカードを貯まるのが楽しみである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xx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回行ったら</a:t>
            </a: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回無料になる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0C16EFA-96EB-492A-B14E-4E4B7522FC79}"/>
              </a:ext>
            </a:extLst>
          </p:cNvPr>
          <p:cNvSpPr/>
          <p:nvPr/>
        </p:nvSpPr>
        <p:spPr>
          <a:xfrm>
            <a:off x="7575204" y="5121000"/>
            <a:ext cx="1277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自分だけの割引クーポン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前回洗車から○○日以内の場合に適用される割引クーポン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3E619030-E6C6-4539-AF71-635D5714CAE2}"/>
              </a:ext>
            </a:extLst>
          </p:cNvPr>
          <p:cNvSpPr/>
          <p:nvPr/>
        </p:nvSpPr>
        <p:spPr>
          <a:xfrm>
            <a:off x="10101000" y="5712190"/>
            <a:ext cx="1997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洗車する度にマイルが貯まる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汚れ落としマイル</a:t>
            </a:r>
          </a:p>
        </p:txBody>
      </p:sp>
      <p:sp>
        <p:nvSpPr>
          <p:cNvPr id="11" name="矢印: 上下 10">
            <a:extLst>
              <a:ext uri="{FF2B5EF4-FFF2-40B4-BE49-F238E27FC236}">
                <a16:creationId xmlns:a16="http://schemas.microsoft.com/office/drawing/2014/main" id="{3E91379F-E659-4819-8F4C-0E1314F10344}"/>
              </a:ext>
            </a:extLst>
          </p:cNvPr>
          <p:cNvSpPr/>
          <p:nvPr/>
        </p:nvSpPr>
        <p:spPr bwMode="gray">
          <a:xfrm>
            <a:off x="9444157" y="4948306"/>
            <a:ext cx="252000" cy="648000"/>
          </a:xfrm>
          <a:prstGeom prst="upDownArrow">
            <a:avLst/>
          </a:prstGeom>
          <a:solidFill>
            <a:srgbClr val="FF0000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b="1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003B8319-4B4C-4067-BA8F-28728506C77E}"/>
              </a:ext>
            </a:extLst>
          </p:cNvPr>
          <p:cNvSpPr/>
          <p:nvPr/>
        </p:nvSpPr>
        <p:spPr>
          <a:xfrm>
            <a:off x="9607366" y="5149195"/>
            <a:ext cx="19970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いずれか一方のみが望ましい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5B50E3DB-B941-46D3-819F-8AE3F3A83019}"/>
              </a:ext>
            </a:extLst>
          </p:cNvPr>
          <p:cNvSpPr/>
          <p:nvPr/>
        </p:nvSpPr>
        <p:spPr>
          <a:xfrm>
            <a:off x="59114" y="4722393"/>
            <a:ext cx="1277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SNS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シェアするボタンがある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5B660-9588-4185-A6F0-62097AD927ED}"/>
              </a:ext>
            </a:extLst>
          </p:cNvPr>
          <p:cNvSpPr/>
          <p:nvPr/>
        </p:nvSpPr>
        <p:spPr>
          <a:xfrm>
            <a:off x="1949394" y="4722393"/>
            <a:ext cx="1426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ママ友からサービスを紹介される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4E44239-CBAA-4FA2-AB88-788F549DBDDC}"/>
              </a:ext>
            </a:extLst>
          </p:cNvPr>
          <p:cNvSpPr/>
          <p:nvPr/>
        </p:nvSpPr>
        <p:spPr>
          <a:xfrm>
            <a:off x="43943" y="5021002"/>
            <a:ext cx="1277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※Web</a:t>
            </a:r>
            <a:r>
              <a:rPr lang="ja-JP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コンテンツ</a:t>
            </a:r>
            <a:endParaRPr lang="en-US" altLang="ja-JP" sz="1000" b="1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閲覧ページが必要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6D27ED3-6AB7-4DF1-8741-A453E2B07CAA}"/>
              </a:ext>
            </a:extLst>
          </p:cNvPr>
          <p:cNvSpPr/>
          <p:nvPr/>
        </p:nvSpPr>
        <p:spPr>
          <a:xfrm>
            <a:off x="2009692" y="5021002"/>
            <a:ext cx="1620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クーポンコード発行</a:t>
            </a:r>
            <a:r>
              <a:rPr lang="en-US" altLang="ja-JP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  <a:r>
              <a:rPr lang="ja-JP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適用機能が必要</a:t>
            </a:r>
            <a:endParaRPr lang="en-US" altLang="ja-JP" sz="1000" b="1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BB0EBCD-E72A-4948-B1A0-B95EDA146CA5}"/>
              </a:ext>
            </a:extLst>
          </p:cNvPr>
          <p:cNvSpPr/>
          <p:nvPr/>
        </p:nvSpPr>
        <p:spPr>
          <a:xfrm>
            <a:off x="3893394" y="4722393"/>
            <a:ext cx="19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カ月洗車し放題コース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月</a:t>
            </a: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回以上有料洗車すると、当該月は洗い放題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回数券を購入できる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〇日以内の利用を続ける（常に</a:t>
            </a:r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20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円引きになる等の特典）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178B3B5-0A6F-46AB-87F8-92033269A0E3}"/>
              </a:ext>
            </a:extLst>
          </p:cNvPr>
          <p:cNvSpPr/>
          <p:nvPr/>
        </p:nvSpPr>
        <p:spPr>
          <a:xfrm>
            <a:off x="3475543" y="5994000"/>
            <a:ext cx="2630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アプリの評価を行う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店舗のレビュー投稿をアプリに書き込む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04304D6-5D2E-43F4-8F5F-F3C1C5795EB0}"/>
              </a:ext>
            </a:extLst>
          </p:cNvPr>
          <p:cNvSpPr/>
          <p:nvPr/>
        </p:nvSpPr>
        <p:spPr>
          <a:xfrm>
            <a:off x="1114723" y="5859000"/>
            <a:ext cx="140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洗車ランキング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全洗車メニューをコンプリート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82550" indent="-82550">
              <a:buFont typeface="Arial" panose="020B0604020202020204" pitchFamily="34" charset="0"/>
              <a:buChar char="•"/>
            </a:pP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洗車で育成ゲーム</a:t>
            </a:r>
            <a:endParaRPr lang="en-US" altLang="ja-JP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星: 5 pt 64">
            <a:extLst>
              <a:ext uri="{FF2B5EF4-FFF2-40B4-BE49-F238E27FC236}">
                <a16:creationId xmlns:a16="http://schemas.microsoft.com/office/drawing/2014/main" id="{6783F4B7-5A0C-4C29-9F96-967CF2FB4789}"/>
              </a:ext>
            </a:extLst>
          </p:cNvPr>
          <p:cNvSpPr/>
          <p:nvPr/>
        </p:nvSpPr>
        <p:spPr bwMode="gray">
          <a:xfrm>
            <a:off x="2438156" y="46389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66" name="星: 5 pt 65">
            <a:extLst>
              <a:ext uri="{FF2B5EF4-FFF2-40B4-BE49-F238E27FC236}">
                <a16:creationId xmlns:a16="http://schemas.microsoft.com/office/drawing/2014/main" id="{3B1338A7-E2F0-4E65-B352-B7E06594A84F}"/>
              </a:ext>
            </a:extLst>
          </p:cNvPr>
          <p:cNvSpPr/>
          <p:nvPr/>
        </p:nvSpPr>
        <p:spPr bwMode="gray">
          <a:xfrm>
            <a:off x="6897000" y="49500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67" name="星: 5 pt 66">
            <a:extLst>
              <a:ext uri="{FF2B5EF4-FFF2-40B4-BE49-F238E27FC236}">
                <a16:creationId xmlns:a16="http://schemas.microsoft.com/office/drawing/2014/main" id="{66AB6830-6279-42C3-BFBE-7D22F46E4BF4}"/>
              </a:ext>
            </a:extLst>
          </p:cNvPr>
          <p:cNvSpPr/>
          <p:nvPr/>
        </p:nvSpPr>
        <p:spPr bwMode="gray">
          <a:xfrm>
            <a:off x="9291000" y="49500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68" name="星: 5 pt 67">
            <a:extLst>
              <a:ext uri="{FF2B5EF4-FFF2-40B4-BE49-F238E27FC236}">
                <a16:creationId xmlns:a16="http://schemas.microsoft.com/office/drawing/2014/main" id="{19DA854A-0497-4099-AAAD-906E78EA2AF8}"/>
              </a:ext>
            </a:extLst>
          </p:cNvPr>
          <p:cNvSpPr/>
          <p:nvPr/>
        </p:nvSpPr>
        <p:spPr bwMode="gray">
          <a:xfrm>
            <a:off x="6897000" y="211500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69" name="星: 5 pt 68">
            <a:extLst>
              <a:ext uri="{FF2B5EF4-FFF2-40B4-BE49-F238E27FC236}">
                <a16:creationId xmlns:a16="http://schemas.microsoft.com/office/drawing/2014/main" id="{9928C9B6-CE05-43B2-B808-7F9E204BBE1A}"/>
              </a:ext>
            </a:extLst>
          </p:cNvPr>
          <p:cNvSpPr/>
          <p:nvPr/>
        </p:nvSpPr>
        <p:spPr bwMode="gray">
          <a:xfrm>
            <a:off x="7797000" y="414900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70" name="星: 5 pt 69">
            <a:extLst>
              <a:ext uri="{FF2B5EF4-FFF2-40B4-BE49-F238E27FC236}">
                <a16:creationId xmlns:a16="http://schemas.microsoft.com/office/drawing/2014/main" id="{F24890D3-C4B1-48A9-BCAB-6C48EFAAAAFE}"/>
              </a:ext>
            </a:extLst>
          </p:cNvPr>
          <p:cNvSpPr/>
          <p:nvPr/>
        </p:nvSpPr>
        <p:spPr bwMode="gray">
          <a:xfrm>
            <a:off x="2240727" y="3821122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72" name="星: 5 pt 71">
            <a:extLst>
              <a:ext uri="{FF2B5EF4-FFF2-40B4-BE49-F238E27FC236}">
                <a16:creationId xmlns:a16="http://schemas.microsoft.com/office/drawing/2014/main" id="{23F944D4-7141-4B24-AD99-6C3495D95578}"/>
              </a:ext>
            </a:extLst>
          </p:cNvPr>
          <p:cNvSpPr/>
          <p:nvPr/>
        </p:nvSpPr>
        <p:spPr bwMode="gray">
          <a:xfrm>
            <a:off x="2591659" y="580500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73" name="星: 5 pt 72">
            <a:extLst>
              <a:ext uri="{FF2B5EF4-FFF2-40B4-BE49-F238E27FC236}">
                <a16:creationId xmlns:a16="http://schemas.microsoft.com/office/drawing/2014/main" id="{5495A9D2-DED4-4694-BD9B-8530E80F54F4}"/>
              </a:ext>
            </a:extLst>
          </p:cNvPr>
          <p:cNvSpPr/>
          <p:nvPr/>
        </p:nvSpPr>
        <p:spPr bwMode="gray">
          <a:xfrm>
            <a:off x="11127000" y="1372200"/>
            <a:ext cx="144000" cy="144000"/>
          </a:xfrm>
          <a:prstGeom prst="star5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B2E76B4-1EAB-4785-8492-535FCBD42EDF}"/>
              </a:ext>
            </a:extLst>
          </p:cNvPr>
          <p:cNvSpPr/>
          <p:nvPr/>
        </p:nvSpPr>
        <p:spPr>
          <a:xfrm>
            <a:off x="11236640" y="1372200"/>
            <a:ext cx="7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：有力案</a:t>
            </a:r>
          </a:p>
        </p:txBody>
      </p:sp>
    </p:spTree>
    <p:extLst>
      <p:ext uri="{BB962C8B-B14F-4D97-AF65-F5344CB8AC3E}">
        <p14:creationId xmlns:p14="http://schemas.microsoft.com/office/powerpoint/2010/main" val="401875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8F37E6-54F1-4FF9-BF4C-8803217213AD}"/>
              </a:ext>
            </a:extLst>
          </p:cNvPr>
          <p:cNvSpPr/>
          <p:nvPr/>
        </p:nvSpPr>
        <p:spPr>
          <a:xfrm>
            <a:off x="156000" y="1505488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Dropica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0D1FE8F-DF79-40C9-8D0E-67BFE2791929}"/>
              </a:ext>
            </a:extLst>
          </p:cNvPr>
          <p:cNvSpPr/>
          <p:nvPr/>
        </p:nvSpPr>
        <p:spPr>
          <a:xfrm>
            <a:off x="156000" y="2394000"/>
            <a:ext cx="378000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t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「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Drop in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（立ち寄る）＋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Car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」と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「泥汚れもピカっとキレイに」の意。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4569EE6-D3EF-4756-A863-9FC536A19916}"/>
              </a:ext>
            </a:extLst>
          </p:cNvPr>
          <p:cNvSpPr/>
          <p:nvPr/>
        </p:nvSpPr>
        <p:spPr>
          <a:xfrm>
            <a:off x="156000" y="1865488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ドロピカ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05196B-11BA-41BA-8460-13A99E80878E}"/>
              </a:ext>
            </a:extLst>
          </p:cNvPr>
          <p:cNvSpPr/>
          <p:nvPr/>
        </p:nvSpPr>
        <p:spPr>
          <a:xfrm>
            <a:off x="4251490" y="1505488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Michicar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9F5A1E1-2E40-4757-BC25-F169396A5742}"/>
              </a:ext>
            </a:extLst>
          </p:cNvPr>
          <p:cNvSpPr/>
          <p:nvPr/>
        </p:nvSpPr>
        <p:spPr>
          <a:xfrm>
            <a:off x="4251490" y="2394000"/>
            <a:ext cx="378000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t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洗車を「身近」に感じてほしい思い、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寄り道・通り道・帰り道に使ってほしい思いを表現。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9938912-AFF2-4015-B1AC-2237E0D9F146}"/>
              </a:ext>
            </a:extLst>
          </p:cNvPr>
          <p:cNvSpPr/>
          <p:nvPr/>
        </p:nvSpPr>
        <p:spPr>
          <a:xfrm>
            <a:off x="4251490" y="1865488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ミチカ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03131AC-B6D2-4CE7-A460-F3A45DE88CFF}"/>
              </a:ext>
            </a:extLst>
          </p:cNvPr>
          <p:cNvSpPr/>
          <p:nvPr/>
        </p:nvSpPr>
        <p:spPr>
          <a:xfrm>
            <a:off x="156000" y="3924241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AndWash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0CFBE33-3FA3-40D2-827F-ED98826430E8}"/>
              </a:ext>
            </a:extLst>
          </p:cNvPr>
          <p:cNvSpPr/>
          <p:nvPr/>
        </p:nvSpPr>
        <p:spPr>
          <a:xfrm>
            <a:off x="156000" y="4959000"/>
            <a:ext cx="378000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t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「</a:t>
            </a: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~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したついでに洗車する」というのが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当たり前になるように、という思いを表現。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FFC0B3A-2F75-48A4-9506-D5E8AF3DB377}"/>
              </a:ext>
            </a:extLst>
          </p:cNvPr>
          <p:cNvSpPr/>
          <p:nvPr/>
        </p:nvSpPr>
        <p:spPr>
          <a:xfrm>
            <a:off x="156000" y="4294725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</a:pPr>
            <a:r>
              <a:rPr kumimoji="1" lang="ja-JP" altLang="en-US" sz="14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アンドウォッシュ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179B2E3-E9EB-4BDD-AE65-28EDD69D2F48}"/>
              </a:ext>
            </a:extLst>
          </p:cNvPr>
          <p:cNvSpPr/>
          <p:nvPr/>
        </p:nvSpPr>
        <p:spPr>
          <a:xfrm>
            <a:off x="4251490" y="3924241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handle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38CD2F5-9125-4BBD-B550-87280E464621}"/>
              </a:ext>
            </a:extLst>
          </p:cNvPr>
          <p:cNvSpPr/>
          <p:nvPr/>
        </p:nvSpPr>
        <p:spPr>
          <a:xfrm>
            <a:off x="4251490" y="4959000"/>
            <a:ext cx="3780000" cy="140392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t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ja-JP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handle</a:t>
            </a: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には「車のハンドル」という意味以外にも、「（状況などを）うまく取り扱うことができる」という意味があることから、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洗車への苦手意識をなくし、「できた！」という感覚を持ってもらいたい思いを表現。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9BC3ED-3AC9-4097-B519-6B672DBC0402}"/>
              </a:ext>
            </a:extLst>
          </p:cNvPr>
          <p:cNvSpPr/>
          <p:nvPr/>
        </p:nvSpPr>
        <p:spPr>
          <a:xfrm>
            <a:off x="4251490" y="4294725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</a:pPr>
            <a:r>
              <a:rPr kumimoji="1" lang="ja-JP" altLang="en-US" sz="14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ハンドル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EFA86E37-B8FD-4F54-AD10-D8186D69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00" y="476672"/>
            <a:ext cx="10980980" cy="420752"/>
          </a:xfrm>
        </p:spPr>
        <p:txBody>
          <a:bodyPr/>
          <a:lstStyle/>
          <a:p>
            <a:r>
              <a:rPr lang="ja-JP" altLang="en-US" sz="2800" dirty="0"/>
              <a:t>サービス名称（案）</a:t>
            </a:r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1A9B33C-0ADA-4B01-A0C3-5FD7BD13CAC7}"/>
              </a:ext>
            </a:extLst>
          </p:cNvPr>
          <p:cNvSpPr/>
          <p:nvPr/>
        </p:nvSpPr>
        <p:spPr>
          <a:xfrm>
            <a:off x="8256000" y="1505488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ja-JP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puipui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466003B-B843-4283-B698-B43CFB5653C9}"/>
              </a:ext>
            </a:extLst>
          </p:cNvPr>
          <p:cNvSpPr/>
          <p:nvPr/>
        </p:nvSpPr>
        <p:spPr>
          <a:xfrm>
            <a:off x="8256000" y="2394000"/>
            <a:ext cx="3780000" cy="10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t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何もせずに自動で洗車が始まる様は魔法のようである。「ちちんぷいぷい」と魔法をかける道具にこのサービスを例えました。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13C6159-E64C-44DE-9AAB-3B26F6B0BB99}"/>
              </a:ext>
            </a:extLst>
          </p:cNvPr>
          <p:cNvSpPr/>
          <p:nvPr/>
        </p:nvSpPr>
        <p:spPr>
          <a:xfrm>
            <a:off x="8256000" y="1865488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プイプイ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E38660-56F4-4E41-88BB-288165C504D7}"/>
              </a:ext>
            </a:extLst>
          </p:cNvPr>
          <p:cNvSpPr/>
          <p:nvPr/>
        </p:nvSpPr>
        <p:spPr>
          <a:xfrm>
            <a:off x="8256000" y="4959000"/>
            <a:ext cx="3780000" cy="162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36000" rtlCol="0" anchor="t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「洗車＝もこもこ」と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 defTabSz="457200" fontAlgn="auto">
              <a:spcBef>
                <a:spcPts val="300"/>
              </a:spcBef>
              <a:spcAft>
                <a:spcPts val="0"/>
              </a:spcAft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「何もせずに＝スルー」を組み合わせた表現。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 defTabSz="457200" fontAlgn="auto">
              <a:spcBef>
                <a:spcPts val="300"/>
              </a:spcBef>
              <a:spcAft>
                <a:spcPts val="0"/>
              </a:spcAft>
            </a:pPr>
            <a:r>
              <a:rPr kumimoji="1" lang="ja-JP" altLang="en-US" sz="1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「洗車する」をモコスルに読みかえた意味もある。</a:t>
            </a:r>
            <a:endParaRPr kumimoji="1" lang="en-US" altLang="ja-JP" sz="1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F8561F6-2FFD-4C16-9095-F54F3D416674}"/>
              </a:ext>
            </a:extLst>
          </p:cNvPr>
          <p:cNvSpPr/>
          <p:nvPr/>
        </p:nvSpPr>
        <p:spPr>
          <a:xfrm>
            <a:off x="8256000" y="3924241"/>
            <a:ext cx="3780000" cy="3147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24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モコスル</a:t>
            </a:r>
            <a:endParaRPr kumimoji="1" lang="en-US" altLang="ja-JP" sz="24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7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AA8EA-9A9C-41B1-8D79-29BD0E19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55" y="3218624"/>
            <a:ext cx="10980980" cy="420752"/>
          </a:xfrm>
        </p:spPr>
        <p:txBody>
          <a:bodyPr/>
          <a:lstStyle/>
          <a:p>
            <a:r>
              <a:rPr lang="en-US" altLang="ja-JP" dirty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402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71D3EE-1804-4CA3-80C4-99A337A3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本プロジェクトのゴール（前フェーズ貴社検討資料より）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F7279D4-1654-4B99-BE23-2274ECB50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9"/>
          <a:stretch/>
        </p:blipFill>
        <p:spPr>
          <a:xfrm>
            <a:off x="0" y="1134000"/>
            <a:ext cx="12192000" cy="572339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DBAE8AF-5A8F-49B4-A20B-AE53CFCFB74F}"/>
              </a:ext>
            </a:extLst>
          </p:cNvPr>
          <p:cNvCxnSpPr/>
          <p:nvPr/>
        </p:nvCxnSpPr>
        <p:spPr>
          <a:xfrm>
            <a:off x="1281000" y="2522618"/>
            <a:ext cx="5445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F516E1-A5A6-4D95-A8C0-2E1C574B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/>
              <a:t>洗車プリオーダーサービスのバリューピラミッド （</a:t>
            </a:r>
            <a:r>
              <a:rPr lang="en-US" altLang="ja-JP" sz="2800" dirty="0"/>
              <a:t>2/1</a:t>
            </a:r>
            <a:r>
              <a:rPr lang="ja-JP" altLang="en-US" sz="2800" dirty="0"/>
              <a:t>版）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B23290-39D9-4D72-BBB5-C8BCF778DE1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91000" y="944950"/>
            <a:ext cx="10890000" cy="246221"/>
          </a:xfrm>
        </p:spPr>
        <p:txBody>
          <a:bodyPr/>
          <a:lstStyle/>
          <a:p>
            <a:r>
              <a:rPr lang="ja-JP" altLang="en-US" b="1" dirty="0"/>
              <a:t>一般消費者に伝えるコンセプトは、尖らせたサービスとして別途検討が必要。</a:t>
            </a:r>
            <a:endParaRPr lang="en-US" altLang="ja-JP" b="1" dirty="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494E49-4957-4701-BACE-33249E7AB17D}"/>
              </a:ext>
            </a:extLst>
          </p:cNvPr>
          <p:cNvSpPr/>
          <p:nvPr/>
        </p:nvSpPr>
        <p:spPr>
          <a:xfrm>
            <a:off x="310582" y="4957175"/>
            <a:ext cx="4413755" cy="1620000"/>
          </a:xfrm>
          <a:prstGeom prst="rect">
            <a:avLst/>
          </a:prstGeom>
          <a:solidFill>
            <a:srgbClr val="FFFB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00" kern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D68FFEF-A2DA-4F41-A7F4-736F40F6238B}"/>
              </a:ext>
            </a:extLst>
          </p:cNvPr>
          <p:cNvSpPr/>
          <p:nvPr/>
        </p:nvSpPr>
        <p:spPr>
          <a:xfrm>
            <a:off x="310582" y="3337175"/>
            <a:ext cx="4413755" cy="1620000"/>
          </a:xfrm>
          <a:prstGeom prst="rect">
            <a:avLst/>
          </a:prstGeom>
          <a:solidFill>
            <a:srgbClr val="FFF2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00" kern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28BF9EC-9A30-4C4C-B5C6-D35FFB68B2A0}"/>
              </a:ext>
            </a:extLst>
          </p:cNvPr>
          <p:cNvSpPr/>
          <p:nvPr/>
        </p:nvSpPr>
        <p:spPr>
          <a:xfrm>
            <a:off x="310582" y="1715162"/>
            <a:ext cx="4413755" cy="1620000"/>
          </a:xfrm>
          <a:prstGeom prst="rect">
            <a:avLst/>
          </a:prstGeom>
          <a:solidFill>
            <a:srgbClr val="FFE56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00" kern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7" name="二等辺三角形 46">
            <a:extLst>
              <a:ext uri="{FF2B5EF4-FFF2-40B4-BE49-F238E27FC236}">
                <a16:creationId xmlns:a16="http://schemas.microsoft.com/office/drawing/2014/main" id="{F3CD8C2E-338F-48A1-AEE9-35D477A4F00B}"/>
              </a:ext>
            </a:extLst>
          </p:cNvPr>
          <p:cNvSpPr/>
          <p:nvPr/>
        </p:nvSpPr>
        <p:spPr>
          <a:xfrm>
            <a:off x="310582" y="1725224"/>
            <a:ext cx="4413755" cy="4841888"/>
          </a:xfrm>
          <a:prstGeom prst="triangle">
            <a:avLst/>
          </a:prstGeom>
          <a:solidFill>
            <a:srgbClr val="FFFFFF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oval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81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7497101-F4B8-4C99-9D74-5DB99EEAB93B}"/>
              </a:ext>
            </a:extLst>
          </p:cNvPr>
          <p:cNvSpPr txBox="1"/>
          <p:nvPr/>
        </p:nvSpPr>
        <p:spPr>
          <a:xfrm>
            <a:off x="1146000" y="2394000"/>
            <a:ext cx="2790000" cy="432000"/>
          </a:xfrm>
          <a:prstGeom prst="rect">
            <a:avLst/>
          </a:prstGeom>
          <a:solidFill>
            <a:srgbClr val="FF0000"/>
          </a:solidFill>
          <a:ln w="28575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kumimoji="1" sz="1400" b="1" ker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defRPr>
            </a:lvl1pPr>
          </a:lstStyle>
          <a:p>
            <a:r>
              <a:rPr lang="ja-JP" altLang="en-US" sz="1600" dirty="0"/>
              <a:t>顧客提供価値</a:t>
            </a:r>
            <a:r>
              <a:rPr lang="en-US" altLang="ja-JP" sz="1600" dirty="0"/>
              <a:t>/</a:t>
            </a:r>
            <a:r>
              <a:rPr lang="ja-JP" altLang="en-US" sz="1600" dirty="0"/>
              <a:t>コンセプト</a:t>
            </a:r>
            <a:endParaRPr lang="en-US" altLang="ja-JP" sz="1600" dirty="0"/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353B130E-4425-469B-BBCC-00DED3434642}"/>
              </a:ext>
            </a:extLst>
          </p:cNvPr>
          <p:cNvGrpSpPr/>
          <p:nvPr/>
        </p:nvGrpSpPr>
        <p:grpSpPr>
          <a:xfrm>
            <a:off x="1055999" y="3337175"/>
            <a:ext cx="10889997" cy="1620000"/>
            <a:chOff x="1056000" y="3337175"/>
            <a:chExt cx="10800000" cy="1620000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9E8BEC16-DE23-4141-95FB-64D6951D8FDA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00" y="3337175"/>
              <a:ext cx="1008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949A1A3-027E-467B-B295-34D4647F4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4957175"/>
              <a:ext cx="1080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31291F0-AE13-437A-97F8-17CF7E253BD0}"/>
              </a:ext>
            </a:extLst>
          </p:cNvPr>
          <p:cNvSpPr txBox="1"/>
          <p:nvPr/>
        </p:nvSpPr>
        <p:spPr>
          <a:xfrm>
            <a:off x="1146000" y="3978000"/>
            <a:ext cx="2790000" cy="432000"/>
          </a:xfrm>
          <a:prstGeom prst="rect">
            <a:avLst/>
          </a:prstGeom>
          <a:solidFill>
            <a:srgbClr val="FF0000"/>
          </a:solidFill>
          <a:ln w="28575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kumimoji="1" sz="1400" b="1" ker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defRPr>
            </a:lvl1pPr>
          </a:lstStyle>
          <a:p>
            <a:r>
              <a:rPr lang="ja-JP" altLang="en-US" sz="1600" dirty="0"/>
              <a:t>目指す顧客体験の姿</a:t>
            </a:r>
            <a:endParaRPr lang="en-US" altLang="ja-JP" sz="1600" dirty="0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E09EF3F3-3A22-4A3E-93C0-40D678797A7D}"/>
              </a:ext>
            </a:extLst>
          </p:cNvPr>
          <p:cNvCxnSpPr>
            <a:cxnSpLocks/>
          </p:cNvCxnSpPr>
          <p:nvPr/>
        </p:nvCxnSpPr>
        <p:spPr>
          <a:xfrm>
            <a:off x="2517460" y="4957175"/>
            <a:ext cx="0" cy="160993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B643E03-B5C3-45C0-96DA-79C9C6F488F0}"/>
              </a:ext>
            </a:extLst>
          </p:cNvPr>
          <p:cNvCxnSpPr>
            <a:cxnSpLocks/>
          </p:cNvCxnSpPr>
          <p:nvPr/>
        </p:nvCxnSpPr>
        <p:spPr>
          <a:xfrm>
            <a:off x="1578363" y="4957175"/>
            <a:ext cx="0" cy="160993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B57DB6A-6E5B-42A5-A6F4-71F871318056}"/>
              </a:ext>
            </a:extLst>
          </p:cNvPr>
          <p:cNvCxnSpPr>
            <a:cxnSpLocks/>
          </p:cNvCxnSpPr>
          <p:nvPr/>
        </p:nvCxnSpPr>
        <p:spPr>
          <a:xfrm>
            <a:off x="3456556" y="4957175"/>
            <a:ext cx="0" cy="160993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F780F7B0-DFE8-4C48-892A-750C35CA6C6E}"/>
              </a:ext>
            </a:extLst>
          </p:cNvPr>
          <p:cNvSpPr txBox="1"/>
          <p:nvPr/>
        </p:nvSpPr>
        <p:spPr>
          <a:xfrm>
            <a:off x="1146000" y="5562000"/>
            <a:ext cx="2790000" cy="432000"/>
          </a:xfrm>
          <a:prstGeom prst="rect">
            <a:avLst/>
          </a:prstGeom>
          <a:solidFill>
            <a:srgbClr val="FF0000"/>
          </a:solidFill>
          <a:ln w="28575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kumimoji="1" sz="1400" b="1" ker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defRPr>
            </a:lvl1pPr>
          </a:lstStyle>
          <a:p>
            <a:r>
              <a:rPr lang="ja-JP" altLang="en-US" sz="1600" dirty="0"/>
              <a:t>コアとなるサービス</a:t>
            </a:r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4D807B9-8A06-4FB8-B3F8-26172B0F4D1A}"/>
              </a:ext>
            </a:extLst>
          </p:cNvPr>
          <p:cNvSpPr/>
          <p:nvPr/>
        </p:nvSpPr>
        <p:spPr>
          <a:xfrm>
            <a:off x="5007197" y="2146838"/>
            <a:ext cx="6857606" cy="90670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/>
          <a:lstStyle/>
          <a:p>
            <a:pPr algn="ctr" defTabSz="457200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お気軽で簡単な </a:t>
            </a:r>
            <a:r>
              <a:rPr kumimoji="1" lang="ja-JP" altLang="en-US" sz="2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寄り道洗車</a:t>
            </a:r>
            <a:r>
              <a:rPr kumimoji="1" lang="en-US" altLang="ja-JP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 </a:t>
            </a:r>
            <a:r>
              <a: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で、キレイな車を日常に</a:t>
            </a:r>
            <a:endParaRPr kumimoji="1" lang="en-US" altLang="ja-JP" sz="20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6FC943D-52C3-47F0-8158-F87FD77A59CA}"/>
              </a:ext>
            </a:extLst>
          </p:cNvPr>
          <p:cNvSpPr/>
          <p:nvPr/>
        </p:nvSpPr>
        <p:spPr>
          <a:xfrm>
            <a:off x="2763623" y="1386670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34" charset="-128"/>
              </a:rPr>
              <a:t>North Star Vision</a:t>
            </a:r>
            <a:endParaRPr lang="ja-JP" altLang="en-US" sz="1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星: 5 pt 12">
            <a:extLst>
              <a:ext uri="{FF2B5EF4-FFF2-40B4-BE49-F238E27FC236}">
                <a16:creationId xmlns:a16="http://schemas.microsoft.com/office/drawing/2014/main" id="{8769D2B3-F126-473C-8F77-94D0C1C7DC39}"/>
              </a:ext>
            </a:extLst>
          </p:cNvPr>
          <p:cNvSpPr/>
          <p:nvPr/>
        </p:nvSpPr>
        <p:spPr bwMode="gray">
          <a:xfrm>
            <a:off x="2283459" y="1359000"/>
            <a:ext cx="468000" cy="468000"/>
          </a:xfrm>
          <a:prstGeom prst="star5">
            <a:avLst/>
          </a:prstGeom>
          <a:solidFill>
            <a:srgbClr val="FFD4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67" name="Rectangle 17">
            <a:extLst>
              <a:ext uri="{FF2B5EF4-FFF2-40B4-BE49-F238E27FC236}">
                <a16:creationId xmlns:a16="http://schemas.microsoft.com/office/drawing/2014/main" id="{43A150C4-9FDB-4804-9C4C-30A71B2B7D8B}"/>
              </a:ext>
            </a:extLst>
          </p:cNvPr>
          <p:cNvSpPr/>
          <p:nvPr/>
        </p:nvSpPr>
        <p:spPr>
          <a:xfrm>
            <a:off x="5016000" y="3511561"/>
            <a:ext cx="6865418" cy="13124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0"/>
          <a:lstStyle/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サービスの</a:t>
            </a:r>
            <a:r>
              <a:rPr kumimoji="1" lang="ja-JP" altLang="en-US" sz="16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開始／利用が簡単</a:t>
            </a: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である</a:t>
            </a:r>
            <a:endParaRPr kumimoji="1" lang="en-US" altLang="ja-JP" sz="1600" b="1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車や洗車の知識がなくても、</a:t>
            </a:r>
            <a:r>
              <a:rPr kumimoji="1" lang="ja-JP" altLang="en-US" sz="16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安心して洗車メニューを選択</a:t>
            </a: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できる</a:t>
            </a:r>
            <a:endParaRPr kumimoji="1" lang="en-US" altLang="ja-JP" sz="1600" b="1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事前決済により、</a:t>
            </a:r>
            <a:r>
              <a:rPr kumimoji="1" lang="ja-JP" altLang="en-US" sz="16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何もせずにストレスフリー</a:t>
            </a:r>
            <a:r>
              <a:rPr kumimoji="1" lang="ja-JP" altLang="en-US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で</a:t>
            </a: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洗車ができる</a:t>
            </a:r>
            <a:endParaRPr kumimoji="1" lang="en-US" altLang="ja-JP" sz="1600" b="1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  <a:p>
            <a:pPr marL="179388" lvl="0" indent="-179388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1" lang="ja-JP" altLang="en-US" sz="1600" b="1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ふとした</a:t>
            </a:r>
            <a:r>
              <a:rPr kumimoji="1" lang="ja-JP" altLang="en-US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ときに「洗車でもしようかな」と思い、</a:t>
            </a:r>
            <a:r>
              <a:rPr kumimoji="1" lang="ja-JP" altLang="en-US" sz="16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また洗いたくなる</a:t>
            </a:r>
            <a:endParaRPr kumimoji="1" lang="en-US" altLang="ja-JP" sz="1600" b="1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432C9F0F-2A19-43A5-86AC-C15F74FD4C11}"/>
              </a:ext>
            </a:extLst>
          </p:cNvPr>
          <p:cNvSpPr txBox="1"/>
          <p:nvPr/>
        </p:nvSpPr>
        <p:spPr>
          <a:xfrm>
            <a:off x="4926000" y="5167664"/>
            <a:ext cx="1620000" cy="13619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0"/>
          <a:lstStyle>
            <a:defPPr>
              <a:defRPr lang="de-DE"/>
            </a:defPPr>
            <a:lvl1pPr marL="0" lvl="0" indent="0" algn="ctr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sz="1400" b="1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ja-JP" altLang="en-US" dirty="0"/>
              <a:t>お客さまに合った洗車メニューの</a:t>
            </a:r>
            <a:endParaRPr lang="en-US" altLang="ja-JP" dirty="0"/>
          </a:p>
          <a:p>
            <a:r>
              <a:rPr lang="ja-JP" altLang="en-US" dirty="0"/>
              <a:t>レコメンド・解説</a:t>
            </a:r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0B4D5B88-5184-4160-8617-47B60D02EC01}"/>
              </a:ext>
            </a:extLst>
          </p:cNvPr>
          <p:cNvCxnSpPr>
            <a:cxnSpLocks/>
          </p:cNvCxnSpPr>
          <p:nvPr/>
        </p:nvCxnSpPr>
        <p:spPr>
          <a:xfrm>
            <a:off x="6634698" y="4957175"/>
            <a:ext cx="0" cy="160993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52998755-3410-4104-B930-7753C2169A7C}"/>
              </a:ext>
            </a:extLst>
          </p:cNvPr>
          <p:cNvCxnSpPr>
            <a:cxnSpLocks/>
          </p:cNvCxnSpPr>
          <p:nvPr/>
        </p:nvCxnSpPr>
        <p:spPr>
          <a:xfrm>
            <a:off x="8432094" y="4973032"/>
            <a:ext cx="0" cy="160993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6BA61A40-1475-42C0-BF7B-338029CAA831}"/>
              </a:ext>
            </a:extLst>
          </p:cNvPr>
          <p:cNvCxnSpPr>
            <a:cxnSpLocks/>
          </p:cNvCxnSpPr>
          <p:nvPr/>
        </p:nvCxnSpPr>
        <p:spPr>
          <a:xfrm>
            <a:off x="10229490" y="4957175"/>
            <a:ext cx="0" cy="160993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C16D88A4-7322-43EA-8B98-675FABEEE890}"/>
              </a:ext>
            </a:extLst>
          </p:cNvPr>
          <p:cNvSpPr txBox="1"/>
          <p:nvPr/>
        </p:nvSpPr>
        <p:spPr>
          <a:xfrm>
            <a:off x="6723396" y="5167664"/>
            <a:ext cx="1620000" cy="13619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0"/>
          <a:lstStyle>
            <a:defPPr>
              <a:defRPr lang="de-DE"/>
            </a:defPPr>
            <a:lvl1pPr marL="0" lvl="0" indent="0" algn="ctr" defTabSz="457200" fontAlgn="auto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sz="1400" b="1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ja-JP" altLang="en-US" dirty="0"/>
              <a:t>事前オーダーと</a:t>
            </a:r>
            <a:endParaRPr lang="en-US" altLang="ja-JP" dirty="0"/>
          </a:p>
          <a:p>
            <a:pPr>
              <a:spcBef>
                <a:spcPts val="0"/>
              </a:spcBef>
            </a:pPr>
            <a:r>
              <a:rPr lang="ja-JP" altLang="en-US" dirty="0"/>
              <a:t>車番認識による</a:t>
            </a:r>
            <a:endParaRPr lang="en-US" altLang="ja-JP" dirty="0"/>
          </a:p>
          <a:p>
            <a:pPr>
              <a:spcBef>
                <a:spcPts val="0"/>
              </a:spcBef>
            </a:pPr>
            <a:r>
              <a:rPr lang="ja-JP" altLang="en-US" dirty="0"/>
              <a:t>スマート洗車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4349BB1D-0217-4A31-8210-E9497A8451DC}"/>
              </a:ext>
            </a:extLst>
          </p:cNvPr>
          <p:cNvSpPr txBox="1"/>
          <p:nvPr/>
        </p:nvSpPr>
        <p:spPr>
          <a:xfrm>
            <a:off x="8436000" y="5167664"/>
            <a:ext cx="1800000" cy="13619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0"/>
          <a:lstStyle>
            <a:defPPr>
              <a:defRPr lang="de-DE"/>
            </a:defPPr>
            <a:lvl1pPr marL="0" lvl="0" indent="0" algn="ctr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sz="1400" b="1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ja-JP" altLang="en-US" dirty="0"/>
              <a:t>洗車中に配信されるお得なクーポン</a:t>
            </a:r>
            <a:endParaRPr lang="en-US" altLang="ja-JP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A164720C-9E0A-4F0F-B051-49EA2413CCE3}"/>
              </a:ext>
            </a:extLst>
          </p:cNvPr>
          <p:cNvSpPr txBox="1"/>
          <p:nvPr/>
        </p:nvSpPr>
        <p:spPr>
          <a:xfrm>
            <a:off x="10281000" y="5167664"/>
            <a:ext cx="1800000" cy="13619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rIns="0" rtlCol="0" anchor="ctr" anchorCtr="0"/>
          <a:lstStyle>
            <a:defPPr>
              <a:defRPr lang="de-DE"/>
            </a:defPPr>
            <a:lvl1pPr marL="0" lvl="0" indent="0" algn="ctr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sz="1400" b="1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ja-JP" altLang="en-US" dirty="0"/>
              <a:t>また行きたくなる</a:t>
            </a:r>
            <a:endParaRPr lang="en-US" altLang="ja-JP" dirty="0"/>
          </a:p>
          <a:p>
            <a:r>
              <a:rPr lang="ja-JP" altLang="en-US" dirty="0"/>
              <a:t>習慣になる仕組み</a:t>
            </a:r>
            <a:endParaRPr lang="en-US" altLang="ja-JP" dirty="0"/>
          </a:p>
          <a:p>
            <a:r>
              <a:rPr lang="ja-JP" altLang="en-US" dirty="0"/>
              <a:t>（スタンプカード）</a:t>
            </a:r>
          </a:p>
        </p:txBody>
      </p:sp>
    </p:spTree>
    <p:extLst>
      <p:ext uri="{BB962C8B-B14F-4D97-AF65-F5344CB8AC3E}">
        <p14:creationId xmlns:p14="http://schemas.microsoft.com/office/powerpoint/2010/main" val="369149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F0CD36-5F1F-41DB-9EC4-454DC98E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ペルソナ（前フェーズ貴社検討資料より）</a:t>
            </a:r>
            <a:endParaRPr kumimoji="1" lang="ja-JP" altLang="en-US" dirty="0"/>
          </a:p>
        </p:txBody>
      </p:sp>
      <p:pic>
        <p:nvPicPr>
          <p:cNvPr id="6" name="図 5" descr="スクリーンショット, 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141E5758-7383-4278-8816-6B984849B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/>
          <a:stretch/>
        </p:blipFill>
        <p:spPr>
          <a:xfrm>
            <a:off x="0" y="954000"/>
            <a:ext cx="12192000" cy="56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1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直線矢印コネクタ 208">
            <a:extLst>
              <a:ext uri="{FF2B5EF4-FFF2-40B4-BE49-F238E27FC236}">
                <a16:creationId xmlns:a16="http://schemas.microsoft.com/office/drawing/2014/main" id="{2BDF56B7-B516-42AF-B999-B9E8453BFD89}"/>
              </a:ext>
            </a:extLst>
          </p:cNvPr>
          <p:cNvCxnSpPr>
            <a:cxnSpLocks/>
            <a:stCxn id="788" idx="6"/>
            <a:endCxn id="177" idx="1"/>
          </p:cNvCxnSpPr>
          <p:nvPr/>
        </p:nvCxnSpPr>
        <p:spPr>
          <a:xfrm flipV="1">
            <a:off x="6243182" y="2721004"/>
            <a:ext cx="2155355" cy="19341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8" name="直線矢印コネクタ 207">
            <a:extLst>
              <a:ext uri="{FF2B5EF4-FFF2-40B4-BE49-F238E27FC236}">
                <a16:creationId xmlns:a16="http://schemas.microsoft.com/office/drawing/2014/main" id="{7B5D758A-9D88-4A7A-BFE8-3266828CD8DF}"/>
              </a:ext>
            </a:extLst>
          </p:cNvPr>
          <p:cNvCxnSpPr>
            <a:cxnSpLocks/>
            <a:endCxn id="789" idx="2"/>
          </p:cNvCxnSpPr>
          <p:nvPr/>
        </p:nvCxnSpPr>
        <p:spPr>
          <a:xfrm flipV="1">
            <a:off x="8354157" y="2740345"/>
            <a:ext cx="1575631" cy="0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2" name="直線矢印コネクタ 231">
            <a:extLst>
              <a:ext uri="{FF2B5EF4-FFF2-40B4-BE49-F238E27FC236}">
                <a16:creationId xmlns:a16="http://schemas.microsoft.com/office/drawing/2014/main" id="{48816C38-6E46-422D-9E19-6DB273CE5D49}"/>
              </a:ext>
            </a:extLst>
          </p:cNvPr>
          <p:cNvCxnSpPr>
            <a:cxnSpLocks/>
            <a:stCxn id="233" idx="6"/>
            <a:endCxn id="160" idx="2"/>
          </p:cNvCxnSpPr>
          <p:nvPr/>
        </p:nvCxnSpPr>
        <p:spPr>
          <a:xfrm flipV="1">
            <a:off x="10516872" y="2725973"/>
            <a:ext cx="990369" cy="10252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178644-1F5A-4628-935A-047B5BED99B4}"/>
              </a:ext>
            </a:extLst>
          </p:cNvPr>
          <p:cNvCxnSpPr>
            <a:cxnSpLocks/>
            <a:stCxn id="739" idx="6"/>
          </p:cNvCxnSpPr>
          <p:nvPr/>
        </p:nvCxnSpPr>
        <p:spPr>
          <a:xfrm>
            <a:off x="2897424" y="2746476"/>
            <a:ext cx="948784" cy="0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91" name="直線矢印コネクタ 790">
            <a:extLst>
              <a:ext uri="{FF2B5EF4-FFF2-40B4-BE49-F238E27FC236}">
                <a16:creationId xmlns:a16="http://schemas.microsoft.com/office/drawing/2014/main" id="{D2028C3F-59F0-4B78-89AF-B6C648BAF43C}"/>
              </a:ext>
            </a:extLst>
          </p:cNvPr>
          <p:cNvCxnSpPr>
            <a:cxnSpLocks/>
            <a:stCxn id="190" idx="6"/>
            <a:endCxn id="788" idx="2"/>
          </p:cNvCxnSpPr>
          <p:nvPr/>
        </p:nvCxnSpPr>
        <p:spPr>
          <a:xfrm>
            <a:off x="5148351" y="2740345"/>
            <a:ext cx="558407" cy="0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ユーザーシナリオ（はじめてのサービス利用） </a:t>
            </a:r>
            <a:r>
              <a:rPr kumimoji="1" lang="en-US" altLang="ja-JP" dirty="0"/>
              <a:t>2/1</a:t>
            </a:r>
            <a:r>
              <a:rPr kumimoji="1" lang="ja-JP" altLang="en-US" dirty="0"/>
              <a:t>版</a:t>
            </a:r>
          </a:p>
        </p:txBody>
      </p:sp>
      <p:sp>
        <p:nvSpPr>
          <p:cNvPr id="491" name="ホームベース 4">
            <a:extLst>
              <a:ext uri="{FF2B5EF4-FFF2-40B4-BE49-F238E27FC236}">
                <a16:creationId xmlns:a16="http://schemas.microsoft.com/office/drawing/2014/main" id="{9731420D-2725-4846-810C-2852F34D2DAB}"/>
              </a:ext>
            </a:extLst>
          </p:cNvPr>
          <p:cNvSpPr/>
          <p:nvPr/>
        </p:nvSpPr>
        <p:spPr>
          <a:xfrm>
            <a:off x="66000" y="674914"/>
            <a:ext cx="720000" cy="289346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ステージ</a:t>
            </a:r>
          </a:p>
        </p:txBody>
      </p:sp>
      <p:sp>
        <p:nvSpPr>
          <p:cNvPr id="544" name="ホームベース 57">
            <a:extLst>
              <a:ext uri="{FF2B5EF4-FFF2-40B4-BE49-F238E27FC236}">
                <a16:creationId xmlns:a16="http://schemas.microsoft.com/office/drawing/2014/main" id="{EB81D4EA-57AF-47ED-8D77-30855B567AAC}"/>
              </a:ext>
            </a:extLst>
          </p:cNvPr>
          <p:cNvSpPr/>
          <p:nvPr/>
        </p:nvSpPr>
        <p:spPr>
          <a:xfrm>
            <a:off x="66000" y="1025778"/>
            <a:ext cx="720000" cy="231477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ステップ</a:t>
            </a:r>
          </a:p>
        </p:txBody>
      </p:sp>
      <p:sp>
        <p:nvSpPr>
          <p:cNvPr id="545" name="ホームベース 58">
            <a:extLst>
              <a:ext uri="{FF2B5EF4-FFF2-40B4-BE49-F238E27FC236}">
                <a16:creationId xmlns:a16="http://schemas.microsoft.com/office/drawing/2014/main" id="{8D2C7DA6-CB3A-468B-A2FC-84444E8B7F17}"/>
              </a:ext>
            </a:extLst>
          </p:cNvPr>
          <p:cNvSpPr/>
          <p:nvPr/>
        </p:nvSpPr>
        <p:spPr>
          <a:xfrm>
            <a:off x="66000" y="1703426"/>
            <a:ext cx="720000" cy="2083293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行動</a:t>
            </a:r>
          </a:p>
        </p:txBody>
      </p:sp>
      <p:sp>
        <p:nvSpPr>
          <p:cNvPr id="495" name="ホームベース 8">
            <a:extLst>
              <a:ext uri="{FF2B5EF4-FFF2-40B4-BE49-F238E27FC236}">
                <a16:creationId xmlns:a16="http://schemas.microsoft.com/office/drawing/2014/main" id="{D60A5BCC-BC2B-44D8-B930-48BABBEA72F2}"/>
              </a:ext>
            </a:extLst>
          </p:cNvPr>
          <p:cNvSpPr/>
          <p:nvPr/>
        </p:nvSpPr>
        <p:spPr>
          <a:xfrm>
            <a:off x="3066666" y="648597"/>
            <a:ext cx="9144000" cy="347216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2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.</a:t>
            </a:r>
            <a:r>
              <a:rPr kumimoji="1" lang="ja-JP" altLang="en-US" sz="120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はじめての洗車プレオーダー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96" name="ホームベース 9">
            <a:extLst>
              <a:ext uri="{FF2B5EF4-FFF2-40B4-BE49-F238E27FC236}">
                <a16:creationId xmlns:a16="http://schemas.microsoft.com/office/drawing/2014/main" id="{77F89E91-8B37-4A51-BF76-6ADDA9BFFDC5}"/>
              </a:ext>
            </a:extLst>
          </p:cNvPr>
          <p:cNvSpPr/>
          <p:nvPr/>
        </p:nvSpPr>
        <p:spPr>
          <a:xfrm>
            <a:off x="831000" y="648597"/>
            <a:ext cx="2363028" cy="347216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736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1200" b="1" dirty="0">
                <a:solidFill>
                  <a:srgbClr val="FFFF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34" charset="-128"/>
              </a:rPr>
              <a:t>1.</a:t>
            </a:r>
            <a:r>
              <a:rPr kumimoji="1" lang="ja-JP" altLang="en-US" sz="1200" b="1" dirty="0">
                <a:solidFill>
                  <a:srgbClr val="FFFF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34" charset="-128"/>
              </a:rPr>
              <a:t>認知・興味</a:t>
            </a:r>
          </a:p>
        </p:txBody>
      </p:sp>
      <p:sp>
        <p:nvSpPr>
          <p:cNvPr id="542" name="ホームベース 55">
            <a:extLst>
              <a:ext uri="{FF2B5EF4-FFF2-40B4-BE49-F238E27FC236}">
                <a16:creationId xmlns:a16="http://schemas.microsoft.com/office/drawing/2014/main" id="{CA93C8BA-A01C-4B33-9BA7-D7A39ED1B471}"/>
              </a:ext>
            </a:extLst>
          </p:cNvPr>
          <p:cNvSpPr/>
          <p:nvPr/>
        </p:nvSpPr>
        <p:spPr>
          <a:xfrm>
            <a:off x="864866" y="1025778"/>
            <a:ext cx="2142629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1.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サービスに興味を持つ</a:t>
            </a:r>
          </a:p>
        </p:txBody>
      </p:sp>
      <p:sp>
        <p:nvSpPr>
          <p:cNvPr id="602" name="ホームベース 130">
            <a:extLst>
              <a:ext uri="{FF2B5EF4-FFF2-40B4-BE49-F238E27FC236}">
                <a16:creationId xmlns:a16="http://schemas.microsoft.com/office/drawing/2014/main" id="{71CC45E9-A378-404C-A47F-072F1C677C99}"/>
              </a:ext>
            </a:extLst>
          </p:cNvPr>
          <p:cNvSpPr/>
          <p:nvPr/>
        </p:nvSpPr>
        <p:spPr>
          <a:xfrm>
            <a:off x="3127121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1.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サービスを理解する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41" name="円弧 740">
            <a:extLst>
              <a:ext uri="{FF2B5EF4-FFF2-40B4-BE49-F238E27FC236}">
                <a16:creationId xmlns:a16="http://schemas.microsoft.com/office/drawing/2014/main" id="{98DEA889-7646-4FB1-AA91-A7C5C2D91EBA}"/>
              </a:ext>
            </a:extLst>
          </p:cNvPr>
          <p:cNvSpPr/>
          <p:nvPr/>
        </p:nvSpPr>
        <p:spPr bwMode="auto">
          <a:xfrm rot="900000">
            <a:off x="1066921" y="2146109"/>
            <a:ext cx="1082442" cy="1082441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43" name="円弧 742">
            <a:extLst>
              <a:ext uri="{FF2B5EF4-FFF2-40B4-BE49-F238E27FC236}">
                <a16:creationId xmlns:a16="http://schemas.microsoft.com/office/drawing/2014/main" id="{E4865A86-4411-4D6A-B562-4C6AF8601900}"/>
              </a:ext>
            </a:extLst>
          </p:cNvPr>
          <p:cNvSpPr/>
          <p:nvPr/>
        </p:nvSpPr>
        <p:spPr bwMode="auto">
          <a:xfrm rot="8100000">
            <a:off x="1100181" y="2027446"/>
            <a:ext cx="1082442" cy="1082441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45" name="円弧 744">
            <a:extLst>
              <a:ext uri="{FF2B5EF4-FFF2-40B4-BE49-F238E27FC236}">
                <a16:creationId xmlns:a16="http://schemas.microsoft.com/office/drawing/2014/main" id="{A4B8828E-90A1-4B39-9F0A-4DF44A4FC281}"/>
              </a:ext>
            </a:extLst>
          </p:cNvPr>
          <p:cNvSpPr/>
          <p:nvPr/>
        </p:nvSpPr>
        <p:spPr bwMode="auto">
          <a:xfrm rot="15300000">
            <a:off x="1206436" y="2161146"/>
            <a:ext cx="1082441" cy="1082443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47" name="楕円 746">
            <a:extLst>
              <a:ext uri="{FF2B5EF4-FFF2-40B4-BE49-F238E27FC236}">
                <a16:creationId xmlns:a16="http://schemas.microsoft.com/office/drawing/2014/main" id="{E9DAFA10-4DCB-480F-83C2-13C1B7651293}"/>
              </a:ext>
            </a:extLst>
          </p:cNvPr>
          <p:cNvSpPr/>
          <p:nvPr/>
        </p:nvSpPr>
        <p:spPr bwMode="auto">
          <a:xfrm>
            <a:off x="1641000" y="1967995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748" name="Picture 24">
            <a:extLst>
              <a:ext uri="{FF2B5EF4-FFF2-40B4-BE49-F238E27FC236}">
                <a16:creationId xmlns:a16="http://schemas.microsoft.com/office/drawing/2014/main" id="{957F2685-576B-4DB9-824D-362DC435C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48" y="2079175"/>
            <a:ext cx="386592" cy="342411"/>
          </a:xfrm>
          <a:prstGeom prst="rect">
            <a:avLst/>
          </a:prstGeom>
        </p:spPr>
      </p:pic>
      <p:sp>
        <p:nvSpPr>
          <p:cNvPr id="749" name="楕円 748">
            <a:extLst>
              <a:ext uri="{FF2B5EF4-FFF2-40B4-BE49-F238E27FC236}">
                <a16:creationId xmlns:a16="http://schemas.microsoft.com/office/drawing/2014/main" id="{387C32A6-B44A-4844-80B0-9F9D0CEF7BE9}"/>
              </a:ext>
            </a:extLst>
          </p:cNvPr>
          <p:cNvSpPr/>
          <p:nvPr/>
        </p:nvSpPr>
        <p:spPr bwMode="auto">
          <a:xfrm>
            <a:off x="1578300" y="2887189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750" name="Picture 21">
            <a:extLst>
              <a:ext uri="{FF2B5EF4-FFF2-40B4-BE49-F238E27FC236}">
                <a16:creationId xmlns:a16="http://schemas.microsoft.com/office/drawing/2014/main" id="{91E2AEB9-9B20-4D90-A7DD-387176265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19" y="3005863"/>
            <a:ext cx="348347" cy="308535"/>
          </a:xfrm>
          <a:prstGeom prst="rect">
            <a:avLst/>
          </a:prstGeom>
        </p:spPr>
      </p:pic>
      <p:sp>
        <p:nvSpPr>
          <p:cNvPr id="752" name="Rectangle 147">
            <a:extLst>
              <a:ext uri="{FF2B5EF4-FFF2-40B4-BE49-F238E27FC236}">
                <a16:creationId xmlns:a16="http://schemas.microsoft.com/office/drawing/2014/main" id="{830DC05B-F0FE-457F-B551-42A76B772593}"/>
              </a:ext>
            </a:extLst>
          </p:cNvPr>
          <p:cNvSpPr/>
          <p:nvPr/>
        </p:nvSpPr>
        <p:spPr>
          <a:xfrm>
            <a:off x="1371000" y="3481488"/>
            <a:ext cx="100800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SNS</a:t>
            </a:r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・口コミ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53" name="Rectangle 147">
            <a:extLst>
              <a:ext uri="{FF2B5EF4-FFF2-40B4-BE49-F238E27FC236}">
                <a16:creationId xmlns:a16="http://schemas.microsoft.com/office/drawing/2014/main" id="{BB2B9F18-972D-4FCD-A45D-24DDF31D8140}"/>
              </a:ext>
            </a:extLst>
          </p:cNvPr>
          <p:cNvSpPr/>
          <p:nvPr/>
        </p:nvSpPr>
        <p:spPr>
          <a:xfrm>
            <a:off x="1794777" y="1764000"/>
            <a:ext cx="491239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Ｗ</a:t>
            </a:r>
            <a:r>
              <a: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eb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54" name="Rectangle 147">
            <a:extLst>
              <a:ext uri="{FF2B5EF4-FFF2-40B4-BE49-F238E27FC236}">
                <a16:creationId xmlns:a16="http://schemas.microsoft.com/office/drawing/2014/main" id="{DA4AF245-B0B4-479A-881A-48A84264C747}"/>
              </a:ext>
            </a:extLst>
          </p:cNvPr>
          <p:cNvSpPr/>
          <p:nvPr/>
        </p:nvSpPr>
        <p:spPr>
          <a:xfrm>
            <a:off x="734775" y="1956892"/>
            <a:ext cx="8343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CM/</a:t>
            </a:r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広告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51" name="楕円 750">
            <a:extLst>
              <a:ext uri="{FF2B5EF4-FFF2-40B4-BE49-F238E27FC236}">
                <a16:creationId xmlns:a16="http://schemas.microsoft.com/office/drawing/2014/main" id="{86CAFB6B-2679-40B6-9714-862F6A67DFD6}"/>
              </a:ext>
            </a:extLst>
          </p:cNvPr>
          <p:cNvSpPr/>
          <p:nvPr/>
        </p:nvSpPr>
        <p:spPr bwMode="auto">
          <a:xfrm>
            <a:off x="884302" y="231640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755" name="図 754">
            <a:extLst>
              <a:ext uri="{FF2B5EF4-FFF2-40B4-BE49-F238E27FC236}">
                <a16:creationId xmlns:a16="http://schemas.microsoft.com/office/drawing/2014/main" id="{C40CB454-E3A0-4829-9E98-9E7E050BAB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0" r="14222"/>
          <a:stretch/>
        </p:blipFill>
        <p:spPr>
          <a:xfrm>
            <a:off x="1026140" y="2401568"/>
            <a:ext cx="265072" cy="375305"/>
          </a:xfrm>
          <a:prstGeom prst="rect">
            <a:avLst/>
          </a:prstGeom>
        </p:spPr>
      </p:pic>
      <p:sp>
        <p:nvSpPr>
          <p:cNvPr id="756" name="Rectangle 147">
            <a:extLst>
              <a:ext uri="{FF2B5EF4-FFF2-40B4-BE49-F238E27FC236}">
                <a16:creationId xmlns:a16="http://schemas.microsoft.com/office/drawing/2014/main" id="{437F9DC6-71E9-4B69-902D-564B39DE4521}"/>
              </a:ext>
            </a:extLst>
          </p:cNvPr>
          <p:cNvSpPr/>
          <p:nvPr/>
        </p:nvSpPr>
        <p:spPr>
          <a:xfrm>
            <a:off x="2259019" y="3080657"/>
            <a:ext cx="77691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アプリ</a:t>
            </a:r>
            <a:r>
              <a: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DL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39" name="楕円 738">
            <a:extLst>
              <a:ext uri="{FF2B5EF4-FFF2-40B4-BE49-F238E27FC236}">
                <a16:creationId xmlns:a16="http://schemas.microsoft.com/office/drawing/2014/main" id="{942B43EF-E4EE-4005-B3BE-583CD4D12302}"/>
              </a:ext>
            </a:extLst>
          </p:cNvPr>
          <p:cNvSpPr/>
          <p:nvPr/>
        </p:nvSpPr>
        <p:spPr bwMode="auto">
          <a:xfrm>
            <a:off x="2361000" y="2478264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740" name="図 739">
            <a:extLst>
              <a:ext uri="{FF2B5EF4-FFF2-40B4-BE49-F238E27FC236}">
                <a16:creationId xmlns:a16="http://schemas.microsoft.com/office/drawing/2014/main" id="{274CBE62-726C-4883-B07B-20F6A497FA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59" y="2581633"/>
            <a:ext cx="331905" cy="331905"/>
          </a:xfrm>
          <a:prstGeom prst="rect">
            <a:avLst/>
          </a:prstGeom>
        </p:spPr>
      </p:pic>
      <p:sp>
        <p:nvSpPr>
          <p:cNvPr id="784" name="楕円 173">
            <a:extLst>
              <a:ext uri="{FF2B5EF4-FFF2-40B4-BE49-F238E27FC236}">
                <a16:creationId xmlns:a16="http://schemas.microsoft.com/office/drawing/2014/main" id="{992993FF-253A-4543-9928-9C7550444E8E}"/>
              </a:ext>
            </a:extLst>
          </p:cNvPr>
          <p:cNvSpPr/>
          <p:nvPr/>
        </p:nvSpPr>
        <p:spPr bwMode="auto">
          <a:xfrm>
            <a:off x="3846208" y="247442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73" name="Rectangle 147">
            <a:extLst>
              <a:ext uri="{FF2B5EF4-FFF2-40B4-BE49-F238E27FC236}">
                <a16:creationId xmlns:a16="http://schemas.microsoft.com/office/drawing/2014/main" id="{54E7505E-05E2-42F5-8290-1729230DC981}"/>
              </a:ext>
            </a:extLst>
          </p:cNvPr>
          <p:cNvSpPr/>
          <p:nvPr/>
        </p:nvSpPr>
        <p:spPr>
          <a:xfrm>
            <a:off x="3126000" y="3298890"/>
            <a:ext cx="194516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サービス開始までの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ステップ・キャンペーン理解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04" name="ホームベース 10">
            <a:extLst>
              <a:ext uri="{FF2B5EF4-FFF2-40B4-BE49-F238E27FC236}">
                <a16:creationId xmlns:a16="http://schemas.microsoft.com/office/drawing/2014/main" id="{AA5A2E84-574D-4A31-9394-D15EC330B382}"/>
              </a:ext>
            </a:extLst>
          </p:cNvPr>
          <p:cNvSpPr/>
          <p:nvPr/>
        </p:nvSpPr>
        <p:spPr>
          <a:xfrm>
            <a:off x="66000" y="5506641"/>
            <a:ext cx="720000" cy="791998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提供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33" name="ホームベース 253">
            <a:extLst>
              <a:ext uri="{FF2B5EF4-FFF2-40B4-BE49-F238E27FC236}">
                <a16:creationId xmlns:a16="http://schemas.microsoft.com/office/drawing/2014/main" id="{74ED01A2-EF05-4D8B-8029-3278B10C6E45}"/>
              </a:ext>
            </a:extLst>
          </p:cNvPr>
          <p:cNvSpPr/>
          <p:nvPr/>
        </p:nvSpPr>
        <p:spPr>
          <a:xfrm>
            <a:off x="66000" y="6372000"/>
            <a:ext cx="720000" cy="288000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KPI</a:t>
            </a:r>
          </a:p>
        </p:txBody>
      </p:sp>
      <p:sp>
        <p:nvSpPr>
          <p:cNvPr id="517" name="正方形/長方形 516">
            <a:extLst>
              <a:ext uri="{FF2B5EF4-FFF2-40B4-BE49-F238E27FC236}">
                <a16:creationId xmlns:a16="http://schemas.microsoft.com/office/drawing/2014/main" id="{31A005B4-7E87-4CDF-BFEE-D11916A6E4B4}"/>
              </a:ext>
            </a:extLst>
          </p:cNvPr>
          <p:cNvSpPr/>
          <p:nvPr/>
        </p:nvSpPr>
        <p:spPr>
          <a:xfrm>
            <a:off x="3092530" y="5519213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チュートリアル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サービス案内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523" name="正方形/長方形 522">
            <a:extLst>
              <a:ext uri="{FF2B5EF4-FFF2-40B4-BE49-F238E27FC236}">
                <a16:creationId xmlns:a16="http://schemas.microsoft.com/office/drawing/2014/main" id="{042F4944-668F-4A55-92C9-79BD055E1D40}"/>
              </a:ext>
            </a:extLst>
          </p:cNvPr>
          <p:cNvSpPr/>
          <p:nvPr/>
        </p:nvSpPr>
        <p:spPr>
          <a:xfrm>
            <a:off x="3092530" y="5783024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初回キャンペーン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34" name="テキスト ボックス 733">
            <a:extLst>
              <a:ext uri="{FF2B5EF4-FFF2-40B4-BE49-F238E27FC236}">
                <a16:creationId xmlns:a16="http://schemas.microsoft.com/office/drawing/2014/main" id="{58AC6436-D268-4EB8-895C-E1A606E1ED35}"/>
              </a:ext>
            </a:extLst>
          </p:cNvPr>
          <p:cNvSpPr txBox="1"/>
          <p:nvPr/>
        </p:nvSpPr>
        <p:spPr>
          <a:xfrm>
            <a:off x="986434" y="6372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92075" marR="0" lvl="0" indent="-92075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DL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（ダウンロード数）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35" name="テキスト ボックス 734">
            <a:extLst>
              <a:ext uri="{FF2B5EF4-FFF2-40B4-BE49-F238E27FC236}">
                <a16:creationId xmlns:a16="http://schemas.microsoft.com/office/drawing/2014/main" id="{EBAA85BE-F139-40CB-BB39-DBEC7D337E12}"/>
              </a:ext>
            </a:extLst>
          </p:cNvPr>
          <p:cNvSpPr txBox="1"/>
          <p:nvPr/>
        </p:nvSpPr>
        <p:spPr>
          <a:xfrm>
            <a:off x="3177870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チュートリアル完了率</a:t>
            </a:r>
            <a:endParaRPr kumimoji="1" lang="en-US" altLang="ja-JP" sz="105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82" name="Line 94">
            <a:extLst>
              <a:ext uri="{FF2B5EF4-FFF2-40B4-BE49-F238E27FC236}">
                <a16:creationId xmlns:a16="http://schemas.microsoft.com/office/drawing/2014/main" id="{791663AF-1E33-496A-ACD6-C56F71146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819" y="6335320"/>
            <a:ext cx="11926951" cy="0"/>
          </a:xfrm>
          <a:prstGeom prst="line">
            <a:avLst/>
          </a:prstGeom>
          <a:noFill/>
          <a:ln w="3175">
            <a:solidFill>
              <a:srgbClr val="96969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67" name="楕円 171">
            <a:extLst>
              <a:ext uri="{FF2B5EF4-FFF2-40B4-BE49-F238E27FC236}">
                <a16:creationId xmlns:a16="http://schemas.microsoft.com/office/drawing/2014/main" id="{940BEB04-B819-4A4C-BF7A-52CB4897A999}"/>
              </a:ext>
            </a:extLst>
          </p:cNvPr>
          <p:cNvSpPr/>
          <p:nvPr/>
        </p:nvSpPr>
        <p:spPr bwMode="auto">
          <a:xfrm>
            <a:off x="3137844" y="247442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4064014-3FCE-4E5F-834F-D482CD2085B0}"/>
              </a:ext>
            </a:extLst>
          </p:cNvPr>
          <p:cNvGrpSpPr/>
          <p:nvPr/>
        </p:nvGrpSpPr>
        <p:grpSpPr>
          <a:xfrm>
            <a:off x="2946000" y="2226150"/>
            <a:ext cx="1103140" cy="709964"/>
            <a:chOff x="2889156" y="2226150"/>
            <a:chExt cx="1103140" cy="709964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F136569C-45C6-4D3D-A58B-DA7720F16DEF}"/>
                </a:ext>
              </a:extLst>
            </p:cNvPr>
            <p:cNvGrpSpPr/>
            <p:nvPr/>
          </p:nvGrpSpPr>
          <p:grpSpPr>
            <a:xfrm>
              <a:off x="3120371" y="2543300"/>
              <a:ext cx="457682" cy="392814"/>
              <a:chOff x="3105998" y="2543300"/>
              <a:chExt cx="470184" cy="403544"/>
            </a:xfrm>
          </p:grpSpPr>
          <p:pic>
            <p:nvPicPr>
              <p:cNvPr id="34" name="図 33">
                <a:extLst>
                  <a:ext uri="{FF2B5EF4-FFF2-40B4-BE49-F238E27FC236}">
                    <a16:creationId xmlns:a16="http://schemas.microsoft.com/office/drawing/2014/main" id="{0212844D-5DFF-4838-BB04-5EC3EFA83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173"/>
              <a:stretch/>
            </p:blipFill>
            <p:spPr>
              <a:xfrm>
                <a:off x="3105998" y="2543300"/>
                <a:ext cx="470184" cy="403544"/>
              </a:xfrm>
              <a:prstGeom prst="rect">
                <a:avLst/>
              </a:prstGeom>
            </p:spPr>
          </p:pic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3154F5BF-C1E0-4569-A137-462C4AA53764}"/>
                  </a:ext>
                </a:extLst>
              </p:cNvPr>
              <p:cNvGrpSpPr/>
              <p:nvPr/>
            </p:nvGrpSpPr>
            <p:grpSpPr>
              <a:xfrm>
                <a:off x="3323063" y="2630824"/>
                <a:ext cx="200090" cy="175689"/>
                <a:chOff x="3278121" y="2500712"/>
                <a:chExt cx="376923" cy="330957"/>
              </a:xfrm>
            </p:grpSpPr>
            <p:sp>
              <p:nvSpPr>
                <p:cNvPr id="35" name="楕円 34">
                  <a:extLst>
                    <a:ext uri="{FF2B5EF4-FFF2-40B4-BE49-F238E27FC236}">
                      <a16:creationId xmlns:a16="http://schemas.microsoft.com/office/drawing/2014/main" id="{3BE3E1AA-4B56-4750-8467-A00AB781E747}"/>
                    </a:ext>
                  </a:extLst>
                </p:cNvPr>
                <p:cNvSpPr/>
                <p:nvPr/>
              </p:nvSpPr>
              <p:spPr bwMode="gray">
                <a:xfrm>
                  <a:off x="3322994" y="2516021"/>
                  <a:ext cx="290983" cy="23356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1600" kern="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endParaRPr>
                </a:p>
              </p:txBody>
            </p:sp>
            <p:pic>
              <p:nvPicPr>
                <p:cNvPr id="131" name="図 130">
                  <a:extLst>
                    <a:ext uri="{FF2B5EF4-FFF2-40B4-BE49-F238E27FC236}">
                      <a16:creationId xmlns:a16="http://schemas.microsoft.com/office/drawing/2014/main" id="{2F298840-3249-4CAA-A8F3-BBFF9C162F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195"/>
                <a:stretch/>
              </p:blipFill>
              <p:spPr>
                <a:xfrm>
                  <a:off x="3278121" y="2500712"/>
                  <a:ext cx="376923" cy="330957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Rectangle 147">
              <a:extLst>
                <a:ext uri="{FF2B5EF4-FFF2-40B4-BE49-F238E27FC236}">
                  <a16:creationId xmlns:a16="http://schemas.microsoft.com/office/drawing/2014/main" id="{CFDAF3E9-36AD-4135-BFA0-26278105666D}"/>
                </a:ext>
              </a:extLst>
            </p:cNvPr>
            <p:cNvSpPr/>
            <p:nvPr/>
          </p:nvSpPr>
          <p:spPr>
            <a:xfrm>
              <a:off x="2889156" y="2226150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チュートリアル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54" name="Rectangle 147">
            <a:extLst>
              <a:ext uri="{FF2B5EF4-FFF2-40B4-BE49-F238E27FC236}">
                <a16:creationId xmlns:a16="http://schemas.microsoft.com/office/drawing/2014/main" id="{503B9EA0-8AA9-4AB1-BC67-6189B6D7E9CA}"/>
              </a:ext>
            </a:extLst>
          </p:cNvPr>
          <p:cNvSpPr/>
          <p:nvPr/>
        </p:nvSpPr>
        <p:spPr>
          <a:xfrm>
            <a:off x="4275179" y="1899000"/>
            <a:ext cx="128082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サービス利用可能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店舗確認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14" name="図 213">
            <a:extLst>
              <a:ext uri="{FF2B5EF4-FFF2-40B4-BE49-F238E27FC236}">
                <a16:creationId xmlns:a16="http://schemas.microsoft.com/office/drawing/2014/main" id="{1838FB16-2977-46FC-B64F-573B413C31B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3"/>
          <a:stretch/>
        </p:blipFill>
        <p:spPr>
          <a:xfrm>
            <a:off x="3883906" y="2551210"/>
            <a:ext cx="457682" cy="392814"/>
          </a:xfrm>
          <a:prstGeom prst="rect">
            <a:avLst/>
          </a:prstGeom>
        </p:spPr>
      </p:pic>
      <p:sp>
        <p:nvSpPr>
          <p:cNvPr id="215" name="四角形: 角を丸くする 214">
            <a:extLst>
              <a:ext uri="{FF2B5EF4-FFF2-40B4-BE49-F238E27FC236}">
                <a16:creationId xmlns:a16="http://schemas.microsoft.com/office/drawing/2014/main" id="{906791DA-7D40-4EB5-A4BB-F50689DA7D78}"/>
              </a:ext>
            </a:extLst>
          </p:cNvPr>
          <p:cNvSpPr/>
          <p:nvPr/>
        </p:nvSpPr>
        <p:spPr bwMode="gray">
          <a:xfrm>
            <a:off x="4052144" y="2631876"/>
            <a:ext cx="122981" cy="83125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16" name="四角形: 角を丸くする 215">
            <a:extLst>
              <a:ext uri="{FF2B5EF4-FFF2-40B4-BE49-F238E27FC236}">
                <a16:creationId xmlns:a16="http://schemas.microsoft.com/office/drawing/2014/main" id="{CE874804-B221-44BF-8DA7-9264833A28A1}"/>
              </a:ext>
            </a:extLst>
          </p:cNvPr>
          <p:cNvSpPr/>
          <p:nvPr/>
        </p:nvSpPr>
        <p:spPr bwMode="gray">
          <a:xfrm>
            <a:off x="4052144" y="2741806"/>
            <a:ext cx="122981" cy="45719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18" name="四角形: 角を丸くする 217">
            <a:extLst>
              <a:ext uri="{FF2B5EF4-FFF2-40B4-BE49-F238E27FC236}">
                <a16:creationId xmlns:a16="http://schemas.microsoft.com/office/drawing/2014/main" id="{F39F28EC-E386-4CC7-96EB-95E5D38EFCB0}"/>
              </a:ext>
            </a:extLst>
          </p:cNvPr>
          <p:cNvSpPr/>
          <p:nvPr/>
        </p:nvSpPr>
        <p:spPr bwMode="gray">
          <a:xfrm>
            <a:off x="4052144" y="2812159"/>
            <a:ext cx="122981" cy="45719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146" name="円弧 145">
            <a:extLst>
              <a:ext uri="{FF2B5EF4-FFF2-40B4-BE49-F238E27FC236}">
                <a16:creationId xmlns:a16="http://schemas.microsoft.com/office/drawing/2014/main" id="{97733130-1E86-41EF-A6D3-BCF8EBA7FAA6}"/>
              </a:ext>
            </a:extLst>
          </p:cNvPr>
          <p:cNvSpPr/>
          <p:nvPr/>
        </p:nvSpPr>
        <p:spPr bwMode="auto">
          <a:xfrm rot="8100000">
            <a:off x="4094262" y="2409971"/>
            <a:ext cx="756000" cy="828000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7" name="円弧 146">
            <a:extLst>
              <a:ext uri="{FF2B5EF4-FFF2-40B4-BE49-F238E27FC236}">
                <a16:creationId xmlns:a16="http://schemas.microsoft.com/office/drawing/2014/main" id="{65B12A57-270D-4255-B8B3-4C9E39A5FCA4}"/>
              </a:ext>
            </a:extLst>
          </p:cNvPr>
          <p:cNvSpPr/>
          <p:nvPr/>
        </p:nvSpPr>
        <p:spPr bwMode="auto">
          <a:xfrm rot="8100000" flipH="1" flipV="1">
            <a:off x="4094262" y="2274971"/>
            <a:ext cx="756000" cy="828000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41" name="ホームベース 54">
            <a:extLst>
              <a:ext uri="{FF2B5EF4-FFF2-40B4-BE49-F238E27FC236}">
                <a16:creationId xmlns:a16="http://schemas.microsoft.com/office/drawing/2014/main" id="{402E7B17-4A1D-4BDB-BD16-358578587812}"/>
              </a:ext>
            </a:extLst>
          </p:cNvPr>
          <p:cNvSpPr/>
          <p:nvPr/>
        </p:nvSpPr>
        <p:spPr>
          <a:xfrm>
            <a:off x="66000" y="1300340"/>
            <a:ext cx="720000" cy="360000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シナリオ</a:t>
            </a:r>
          </a:p>
        </p:txBody>
      </p:sp>
      <p:sp>
        <p:nvSpPr>
          <p:cNvPr id="547" name="テキスト ボックス 546">
            <a:extLst>
              <a:ext uri="{FF2B5EF4-FFF2-40B4-BE49-F238E27FC236}">
                <a16:creationId xmlns:a16="http://schemas.microsoft.com/office/drawing/2014/main" id="{A82340F9-7678-47A2-8742-DDFC8FE7E76D}"/>
              </a:ext>
            </a:extLst>
          </p:cNvPr>
          <p:cNvSpPr txBox="1"/>
          <p:nvPr/>
        </p:nvSpPr>
        <p:spPr>
          <a:xfrm>
            <a:off x="864866" y="1300340"/>
            <a:ext cx="2141490" cy="36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洗車サービスを認知する</a:t>
            </a:r>
          </a:p>
        </p:txBody>
      </p:sp>
      <p:sp>
        <p:nvSpPr>
          <p:cNvPr id="582" name="テキスト ボックス 581">
            <a:extLst>
              <a:ext uri="{FF2B5EF4-FFF2-40B4-BE49-F238E27FC236}">
                <a16:creationId xmlns:a16="http://schemas.microsoft.com/office/drawing/2014/main" id="{3BB7B8E3-7843-4A96-A350-3994951B2157}"/>
              </a:ext>
            </a:extLst>
          </p:cNvPr>
          <p:cNvSpPr txBox="1"/>
          <p:nvPr/>
        </p:nvSpPr>
        <p:spPr>
          <a:xfrm>
            <a:off x="3126267" y="1300340"/>
            <a:ext cx="2160000" cy="36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どんな良いサービスなのか、利用方法、キャンペーンを理解する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1EE663F3-29F8-4B29-8870-04673E184E42}"/>
              </a:ext>
            </a:extLst>
          </p:cNvPr>
          <p:cNvSpPr/>
          <p:nvPr/>
        </p:nvSpPr>
        <p:spPr>
          <a:xfrm>
            <a:off x="3092530" y="6059407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利用可能店舗案内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C1BAE6-CF33-43C1-A23C-3A84F8EFDA3F}"/>
              </a:ext>
            </a:extLst>
          </p:cNvPr>
          <p:cNvGrpSpPr/>
          <p:nvPr/>
        </p:nvGrpSpPr>
        <p:grpSpPr>
          <a:xfrm>
            <a:off x="4611927" y="2472133"/>
            <a:ext cx="536424" cy="536424"/>
            <a:chOff x="4611927" y="2472133"/>
            <a:chExt cx="536424" cy="536424"/>
          </a:xfrm>
        </p:grpSpPr>
        <p:sp>
          <p:nvSpPr>
            <p:cNvPr id="150" name="台形 149">
              <a:extLst>
                <a:ext uri="{FF2B5EF4-FFF2-40B4-BE49-F238E27FC236}">
                  <a16:creationId xmlns:a16="http://schemas.microsoft.com/office/drawing/2014/main" id="{4D68294A-38DE-49F2-830E-ECA97313D801}"/>
                </a:ext>
              </a:extLst>
            </p:cNvPr>
            <p:cNvSpPr/>
            <p:nvPr/>
          </p:nvSpPr>
          <p:spPr bwMode="gray">
            <a:xfrm rot="15300000">
              <a:off x="4772144" y="2709952"/>
              <a:ext cx="180642" cy="124121"/>
            </a:xfrm>
            <a:prstGeom prst="trapezoid">
              <a:avLst>
                <a:gd name="adj" fmla="val 46249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90" name="楕円 173">
              <a:extLst>
                <a:ext uri="{FF2B5EF4-FFF2-40B4-BE49-F238E27FC236}">
                  <a16:creationId xmlns:a16="http://schemas.microsoft.com/office/drawing/2014/main" id="{790B1014-F033-4E24-A2B8-37B75DE8495A}"/>
                </a:ext>
              </a:extLst>
            </p:cNvPr>
            <p:cNvSpPr/>
            <p:nvPr/>
          </p:nvSpPr>
          <p:spPr bwMode="auto">
            <a:xfrm>
              <a:off x="4611927" y="2472133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EFF7C11F-BC9F-488F-9A7E-E41277B724AF}"/>
                </a:ext>
              </a:extLst>
            </p:cNvPr>
            <p:cNvGrpSpPr/>
            <p:nvPr/>
          </p:nvGrpSpPr>
          <p:grpSpPr>
            <a:xfrm>
              <a:off x="4632188" y="2513667"/>
              <a:ext cx="506199" cy="389705"/>
              <a:chOff x="8269964" y="2531221"/>
              <a:chExt cx="506199" cy="389705"/>
            </a:xfrm>
          </p:grpSpPr>
          <p:pic>
            <p:nvPicPr>
              <p:cNvPr id="193" name="図 192">
                <a:extLst>
                  <a:ext uri="{FF2B5EF4-FFF2-40B4-BE49-F238E27FC236}">
                    <a16:creationId xmlns:a16="http://schemas.microsoft.com/office/drawing/2014/main" id="{91F8F402-7046-4A9D-BB7F-422A50BF01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13"/>
              <a:stretch/>
            </p:blipFill>
            <p:spPr>
              <a:xfrm>
                <a:off x="8269964" y="2531221"/>
                <a:ext cx="506199" cy="389705"/>
              </a:xfrm>
              <a:prstGeom prst="rect">
                <a:avLst/>
              </a:prstGeom>
            </p:spPr>
          </p:pic>
          <p:sp>
            <p:nvSpPr>
              <p:cNvPr id="194" name="四角形: 角を丸くする 193">
                <a:extLst>
                  <a:ext uri="{FF2B5EF4-FFF2-40B4-BE49-F238E27FC236}">
                    <a16:creationId xmlns:a16="http://schemas.microsoft.com/office/drawing/2014/main" id="{4D163DCD-3938-426D-BE22-24E5AD991B62}"/>
                  </a:ext>
                </a:extLst>
              </p:cNvPr>
              <p:cNvSpPr/>
              <p:nvPr/>
            </p:nvSpPr>
            <p:spPr bwMode="gray">
              <a:xfrm>
                <a:off x="8343430" y="2628497"/>
                <a:ext cx="340196" cy="84542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95" name="四角形: 角を丸くする 194">
                <a:extLst>
                  <a:ext uri="{FF2B5EF4-FFF2-40B4-BE49-F238E27FC236}">
                    <a16:creationId xmlns:a16="http://schemas.microsoft.com/office/drawing/2014/main" id="{522F9C07-D00D-4004-BCD2-B04EBD255FA3}"/>
                  </a:ext>
                </a:extLst>
              </p:cNvPr>
              <p:cNvSpPr/>
              <p:nvPr/>
            </p:nvSpPr>
            <p:spPr bwMode="gray">
              <a:xfrm>
                <a:off x="8375969" y="2713266"/>
                <a:ext cx="275906" cy="158522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96" name="四角形: 角を丸くする 195">
                <a:extLst>
                  <a:ext uri="{FF2B5EF4-FFF2-40B4-BE49-F238E27FC236}">
                    <a16:creationId xmlns:a16="http://schemas.microsoft.com/office/drawing/2014/main" id="{571527E1-9D38-4929-A5BB-AD065B44274C}"/>
                  </a:ext>
                </a:extLst>
              </p:cNvPr>
              <p:cNvSpPr/>
              <p:nvPr/>
            </p:nvSpPr>
            <p:spPr bwMode="gray">
              <a:xfrm>
                <a:off x="8651813" y="2803526"/>
                <a:ext cx="49274" cy="68261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168D2F1B-89EC-456C-B316-991B25B02D63}"/>
              </a:ext>
            </a:extLst>
          </p:cNvPr>
          <p:cNvSpPr txBox="1"/>
          <p:nvPr/>
        </p:nvSpPr>
        <p:spPr>
          <a:xfrm>
            <a:off x="866354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便利になるなら洗車に利用してみたい！（期待）</a:t>
            </a:r>
            <a:endParaRPr lang="en-US" altLang="ja-JP" dirty="0"/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C974B683-7272-46B3-87DB-D601FBAAFECF}"/>
              </a:ext>
            </a:extLst>
          </p:cNvPr>
          <p:cNvSpPr txBox="1"/>
          <p:nvPr/>
        </p:nvSpPr>
        <p:spPr>
          <a:xfrm>
            <a:off x="3092530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自分でも使いこなせそう（安心）</a:t>
            </a:r>
            <a:endParaRPr lang="en-US" altLang="ja-JP" dirty="0"/>
          </a:p>
          <a:p>
            <a:r>
              <a:rPr lang="ja-JP" altLang="en-US" dirty="0"/>
              <a:t>近くに店舗もあり、キャンペーンあるし、１回試してみようかな</a:t>
            </a:r>
            <a:endParaRPr lang="en-US" altLang="ja-JP" dirty="0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C0AED7AF-4CC5-412B-9ADC-4A6DBE497444}"/>
              </a:ext>
            </a:extLst>
          </p:cNvPr>
          <p:cNvSpPr txBox="1"/>
          <p:nvPr/>
        </p:nvSpPr>
        <p:spPr>
          <a:xfrm>
            <a:off x="866354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ドライブスルー洗車が気になる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お得になる仕組みが気になる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6559270-7CA7-439D-A371-73408EE807DF}"/>
              </a:ext>
            </a:extLst>
          </p:cNvPr>
          <p:cNvSpPr txBox="1"/>
          <p:nvPr/>
        </p:nvSpPr>
        <p:spPr>
          <a:xfrm>
            <a:off x="3092530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サービス利用方法が気になる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利用可能店舗が気になる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キャンペーンが得なのか気になる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46" name="ホームベース 59">
            <a:extLst>
              <a:ext uri="{FF2B5EF4-FFF2-40B4-BE49-F238E27FC236}">
                <a16:creationId xmlns:a16="http://schemas.microsoft.com/office/drawing/2014/main" id="{2BBB7BCB-A628-410C-89B6-D8CCF2F804C2}"/>
              </a:ext>
            </a:extLst>
          </p:cNvPr>
          <p:cNvSpPr/>
          <p:nvPr/>
        </p:nvSpPr>
        <p:spPr>
          <a:xfrm>
            <a:off x="66000" y="4696545"/>
            <a:ext cx="720000" cy="748129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感情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To-Be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06" name="ホームベース 45">
            <a:extLst>
              <a:ext uri="{FF2B5EF4-FFF2-40B4-BE49-F238E27FC236}">
                <a16:creationId xmlns:a16="http://schemas.microsoft.com/office/drawing/2014/main" id="{801F232D-FB50-40E2-BD05-1F2A46254435}"/>
              </a:ext>
            </a:extLst>
          </p:cNvPr>
          <p:cNvSpPr/>
          <p:nvPr/>
        </p:nvSpPr>
        <p:spPr>
          <a:xfrm>
            <a:off x="66001" y="3831278"/>
            <a:ext cx="720000" cy="766362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 anchorCtr="0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思考</a:t>
            </a:r>
          </a:p>
        </p:txBody>
      </p:sp>
      <p:sp>
        <p:nvSpPr>
          <p:cNvPr id="505" name="Line 94">
            <a:extLst>
              <a:ext uri="{FF2B5EF4-FFF2-40B4-BE49-F238E27FC236}">
                <a16:creationId xmlns:a16="http://schemas.microsoft.com/office/drawing/2014/main" id="{1E17A7F2-1F19-4ACC-929F-D0437B770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213" y="5475658"/>
            <a:ext cx="11926951" cy="0"/>
          </a:xfrm>
          <a:prstGeom prst="line">
            <a:avLst/>
          </a:prstGeom>
          <a:noFill/>
          <a:ln w="3175">
            <a:solidFill>
              <a:srgbClr val="96969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3D8A4D31-8673-4932-BAD1-015B1237E6C5}"/>
              </a:ext>
            </a:extLst>
          </p:cNvPr>
          <p:cNvSpPr/>
          <p:nvPr/>
        </p:nvSpPr>
        <p:spPr bwMode="gray">
          <a:xfrm rot="5400000">
            <a:off x="3997163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7" name="矢印: 右 206">
            <a:extLst>
              <a:ext uri="{FF2B5EF4-FFF2-40B4-BE49-F238E27FC236}">
                <a16:creationId xmlns:a16="http://schemas.microsoft.com/office/drawing/2014/main" id="{6FADA457-8E94-443B-AF63-AA2432598CD0}"/>
              </a:ext>
            </a:extLst>
          </p:cNvPr>
          <p:cNvSpPr/>
          <p:nvPr/>
        </p:nvSpPr>
        <p:spPr bwMode="gray">
          <a:xfrm rot="5400000">
            <a:off x="1729163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793" name="正方形/長方形 792">
            <a:extLst>
              <a:ext uri="{FF2B5EF4-FFF2-40B4-BE49-F238E27FC236}">
                <a16:creationId xmlns:a16="http://schemas.microsoft.com/office/drawing/2014/main" id="{7EF7AD91-5734-49D5-A134-3404C293F684}"/>
              </a:ext>
            </a:extLst>
          </p:cNvPr>
          <p:cNvSpPr/>
          <p:nvPr/>
        </p:nvSpPr>
        <p:spPr bwMode="gray">
          <a:xfrm>
            <a:off x="864866" y="1703426"/>
            <a:ext cx="2128867" cy="5010574"/>
          </a:xfrm>
          <a:prstGeom prst="rect">
            <a:avLst/>
          </a:prstGeom>
          <a:solidFill>
            <a:srgbClr val="FFC000">
              <a:alpha val="2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400" b="1" kern="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プロモーションは</a:t>
            </a:r>
            <a:endParaRPr kumimoji="1" lang="en-US" altLang="ja-JP" sz="14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400" b="1" kern="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本フェーズ検討対象外</a:t>
            </a:r>
          </a:p>
        </p:txBody>
      </p:sp>
      <p:cxnSp>
        <p:nvCxnSpPr>
          <p:cNvPr id="219" name="コネクタ: カギ線 218">
            <a:extLst>
              <a:ext uri="{FF2B5EF4-FFF2-40B4-BE49-F238E27FC236}">
                <a16:creationId xmlns:a16="http://schemas.microsoft.com/office/drawing/2014/main" id="{3B0A81A5-D094-4DD9-A849-DAE9F4C7537E}"/>
              </a:ext>
            </a:extLst>
          </p:cNvPr>
          <p:cNvCxnSpPr>
            <a:cxnSpLocks/>
            <a:stCxn id="160" idx="4"/>
            <a:endCxn id="788" idx="4"/>
          </p:cNvCxnSpPr>
          <p:nvPr/>
        </p:nvCxnSpPr>
        <p:spPr>
          <a:xfrm rot="5400000">
            <a:off x="8868026" y="101130"/>
            <a:ext cx="14372" cy="5800483"/>
          </a:xfrm>
          <a:prstGeom prst="bentConnector3">
            <a:avLst>
              <a:gd name="adj1" fmla="val 2997927"/>
            </a:avLst>
          </a:prstGeom>
          <a:noFill/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9" name="正方形/長方形 518">
            <a:extLst>
              <a:ext uri="{FF2B5EF4-FFF2-40B4-BE49-F238E27FC236}">
                <a16:creationId xmlns:a16="http://schemas.microsoft.com/office/drawing/2014/main" id="{AA7B8B96-05AD-4E18-9DCB-CE9037A691A4}"/>
              </a:ext>
            </a:extLst>
          </p:cNvPr>
          <p:cNvSpPr/>
          <p:nvPr/>
        </p:nvSpPr>
        <p:spPr>
          <a:xfrm>
            <a:off x="5405858" y="5512927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車両簡単登録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4A00BC7-2E03-465A-8146-70A76900AC40}"/>
              </a:ext>
            </a:extLst>
          </p:cNvPr>
          <p:cNvGrpSpPr/>
          <p:nvPr/>
        </p:nvGrpSpPr>
        <p:grpSpPr>
          <a:xfrm>
            <a:off x="6403229" y="2172217"/>
            <a:ext cx="1103140" cy="836340"/>
            <a:chOff x="6516115" y="2172217"/>
            <a:chExt cx="1103140" cy="836340"/>
          </a:xfrm>
        </p:grpSpPr>
        <p:sp>
          <p:nvSpPr>
            <p:cNvPr id="159" name="Rectangle 147">
              <a:extLst>
                <a:ext uri="{FF2B5EF4-FFF2-40B4-BE49-F238E27FC236}">
                  <a16:creationId xmlns:a16="http://schemas.microsoft.com/office/drawing/2014/main" id="{DC2B1D45-0FF5-4BDA-94B6-32AAF0D69D33}"/>
                </a:ext>
              </a:extLst>
            </p:cNvPr>
            <p:cNvSpPr/>
            <p:nvPr/>
          </p:nvSpPr>
          <p:spPr>
            <a:xfrm>
              <a:off x="6516115" y="2172217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装備品登録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BFE7E7C7-5AC6-4152-A20E-42264325D344}"/>
                </a:ext>
              </a:extLst>
            </p:cNvPr>
            <p:cNvGrpSpPr/>
            <p:nvPr/>
          </p:nvGrpSpPr>
          <p:grpSpPr>
            <a:xfrm>
              <a:off x="6831766" y="2472133"/>
              <a:ext cx="536424" cy="536424"/>
              <a:chOff x="10117109" y="2474422"/>
              <a:chExt cx="536424" cy="536424"/>
            </a:xfrm>
          </p:grpSpPr>
          <p:sp>
            <p:nvSpPr>
              <p:cNvPr id="797" name="楕円 173">
                <a:extLst>
                  <a:ext uri="{FF2B5EF4-FFF2-40B4-BE49-F238E27FC236}">
                    <a16:creationId xmlns:a16="http://schemas.microsoft.com/office/drawing/2014/main" id="{05A270E6-DA1C-401D-89F3-F30A162266FD}"/>
                  </a:ext>
                </a:extLst>
              </p:cNvPr>
              <p:cNvSpPr/>
              <p:nvPr/>
            </p:nvSpPr>
            <p:spPr bwMode="auto">
              <a:xfrm>
                <a:off x="10117109" y="2474422"/>
                <a:ext cx="536424" cy="536424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pic>
            <p:nvPicPr>
              <p:cNvPr id="161" name="図 160">
                <a:extLst>
                  <a:ext uri="{FF2B5EF4-FFF2-40B4-BE49-F238E27FC236}">
                    <a16:creationId xmlns:a16="http://schemas.microsoft.com/office/drawing/2014/main" id="{8AC798E2-E959-471F-AD15-DFE8C2A88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606"/>
              <a:stretch/>
            </p:blipFill>
            <p:spPr>
              <a:xfrm>
                <a:off x="10153384" y="2557698"/>
                <a:ext cx="471449" cy="364873"/>
              </a:xfrm>
              <a:prstGeom prst="rect">
                <a:avLst/>
              </a:prstGeom>
            </p:spPr>
          </p:pic>
        </p:grp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06D01D9-525F-4BE6-B71C-748A980C5439}"/>
              </a:ext>
            </a:extLst>
          </p:cNvPr>
          <p:cNvGrpSpPr/>
          <p:nvPr/>
        </p:nvGrpSpPr>
        <p:grpSpPr>
          <a:xfrm>
            <a:off x="5390823" y="2163817"/>
            <a:ext cx="1103140" cy="844740"/>
            <a:chOff x="5390823" y="2163817"/>
            <a:chExt cx="1103140" cy="844740"/>
          </a:xfrm>
        </p:grpSpPr>
        <p:sp>
          <p:nvSpPr>
            <p:cNvPr id="155" name="Rectangle 147">
              <a:extLst>
                <a:ext uri="{FF2B5EF4-FFF2-40B4-BE49-F238E27FC236}">
                  <a16:creationId xmlns:a16="http://schemas.microsoft.com/office/drawing/2014/main" id="{5F495983-31C3-4811-BCF2-D4B896DF6C09}"/>
                </a:ext>
              </a:extLst>
            </p:cNvPr>
            <p:cNvSpPr/>
            <p:nvPr/>
          </p:nvSpPr>
          <p:spPr>
            <a:xfrm>
              <a:off x="5390823" y="2163817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車両タイプ登録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D073C7B9-2DF4-442E-A928-144568EF2575}"/>
                </a:ext>
              </a:extLst>
            </p:cNvPr>
            <p:cNvGrpSpPr/>
            <p:nvPr/>
          </p:nvGrpSpPr>
          <p:grpSpPr>
            <a:xfrm>
              <a:off x="5706758" y="2472133"/>
              <a:ext cx="536424" cy="536424"/>
              <a:chOff x="5491419" y="2474422"/>
              <a:chExt cx="536424" cy="536424"/>
            </a:xfrm>
          </p:grpSpPr>
          <p:sp>
            <p:nvSpPr>
              <p:cNvPr id="788" name="楕円 173">
                <a:extLst>
                  <a:ext uri="{FF2B5EF4-FFF2-40B4-BE49-F238E27FC236}">
                    <a16:creationId xmlns:a16="http://schemas.microsoft.com/office/drawing/2014/main" id="{F1A7E942-4E0F-4892-B5AC-4D582A248295}"/>
                  </a:ext>
                </a:extLst>
              </p:cNvPr>
              <p:cNvSpPr/>
              <p:nvPr/>
            </p:nvSpPr>
            <p:spPr bwMode="auto">
              <a:xfrm>
                <a:off x="5491419" y="2474422"/>
                <a:ext cx="536424" cy="536424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pic>
            <p:nvPicPr>
              <p:cNvPr id="156" name="図 155">
                <a:extLst>
                  <a:ext uri="{FF2B5EF4-FFF2-40B4-BE49-F238E27FC236}">
                    <a16:creationId xmlns:a16="http://schemas.microsoft.com/office/drawing/2014/main" id="{F6B715FE-DDD8-4A7D-B21C-EB2131CC1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40"/>
              <a:stretch/>
            </p:blipFill>
            <p:spPr>
              <a:xfrm>
                <a:off x="5569671" y="2571344"/>
                <a:ext cx="406895" cy="348139"/>
              </a:xfrm>
              <a:prstGeom prst="rect">
                <a:avLst/>
              </a:prstGeom>
            </p:spPr>
          </p:pic>
        </p:grpSp>
      </p:grpSp>
      <p:sp>
        <p:nvSpPr>
          <p:cNvPr id="178" name="ホームベース 130">
            <a:extLst>
              <a:ext uri="{FF2B5EF4-FFF2-40B4-BE49-F238E27FC236}">
                <a16:creationId xmlns:a16="http://schemas.microsoft.com/office/drawing/2014/main" id="{B8C245C3-984E-48B5-9B42-9CD05F54ED93}"/>
              </a:ext>
            </a:extLst>
          </p:cNvPr>
          <p:cNvSpPr/>
          <p:nvPr/>
        </p:nvSpPr>
        <p:spPr>
          <a:xfrm>
            <a:off x="5405858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2.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車両タイプ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装備品を登録する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F6E4220A-E751-436A-8E43-0B28E119BFD4}"/>
              </a:ext>
            </a:extLst>
          </p:cNvPr>
          <p:cNvSpPr txBox="1"/>
          <p:nvPr/>
        </p:nvSpPr>
        <p:spPr>
          <a:xfrm>
            <a:off x="5405858" y="1300340"/>
            <a:ext cx="2160000" cy="36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車両タイプ／装備品を登録する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F21AB4A3-11CC-4430-B496-1F62A7569EA1}"/>
              </a:ext>
            </a:extLst>
          </p:cNvPr>
          <p:cNvSpPr/>
          <p:nvPr/>
        </p:nvSpPr>
        <p:spPr>
          <a:xfrm>
            <a:off x="5405858" y="5783389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装備品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簡単登録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A27ED9AF-6CB8-451B-AC54-FAA44AC0DBC4}"/>
              </a:ext>
            </a:extLst>
          </p:cNvPr>
          <p:cNvSpPr txBox="1"/>
          <p:nvPr/>
        </p:nvSpPr>
        <p:spPr>
          <a:xfrm>
            <a:off x="5405287" y="4696545"/>
            <a:ext cx="2160571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車両や装備品の登録を画像イメージで分かり易く選べるから安心</a:t>
            </a:r>
            <a:endParaRPr lang="en-US" altLang="ja-JP" dirty="0"/>
          </a:p>
          <a:p>
            <a:r>
              <a:rPr lang="ja-JP" altLang="en-US" dirty="0"/>
              <a:t>ナンバーは覚えてないから、次回乗るときに登録しようかな</a:t>
            </a:r>
            <a:endParaRPr lang="en-US" altLang="ja-JP" dirty="0"/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190A03EF-9F3E-47DE-85F0-C219D33B599F}"/>
              </a:ext>
            </a:extLst>
          </p:cNvPr>
          <p:cNvSpPr txBox="1"/>
          <p:nvPr/>
        </p:nvSpPr>
        <p:spPr>
          <a:xfrm>
            <a:off x="5405288" y="3831278"/>
            <a:ext cx="2160570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kern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lvl="0">
              <a:defRPr/>
            </a:pPr>
            <a:r>
              <a:rPr lang="ja-JP" altLang="en-US" dirty="0"/>
              <a:t>初回無料クーポンもらうために車両を登録してみるかと思う</a:t>
            </a:r>
            <a:endParaRPr lang="en-US" altLang="ja-JP" dirty="0"/>
          </a:p>
          <a:p>
            <a:pPr lvl="0">
              <a:defRPr/>
            </a:pPr>
            <a:r>
              <a:rPr lang="ja-JP" altLang="en-US" dirty="0"/>
              <a:t>車両を自分でも登録できるか不安</a:t>
            </a:r>
            <a:endParaRPr lang="en-US" altLang="ja-JP" dirty="0"/>
          </a:p>
        </p:txBody>
      </p:sp>
      <p:sp>
        <p:nvSpPr>
          <p:cNvPr id="203" name="矢印: 右 202">
            <a:extLst>
              <a:ext uri="{FF2B5EF4-FFF2-40B4-BE49-F238E27FC236}">
                <a16:creationId xmlns:a16="http://schemas.microsoft.com/office/drawing/2014/main" id="{066452B5-A4DF-4158-BA47-4F2BD69FB7A8}"/>
              </a:ext>
            </a:extLst>
          </p:cNvPr>
          <p:cNvSpPr/>
          <p:nvPr/>
        </p:nvSpPr>
        <p:spPr bwMode="gray">
          <a:xfrm rot="5400000">
            <a:off x="6384735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17" name="テキスト ボックス 216">
            <a:extLst>
              <a:ext uri="{FF2B5EF4-FFF2-40B4-BE49-F238E27FC236}">
                <a16:creationId xmlns:a16="http://schemas.microsoft.com/office/drawing/2014/main" id="{42990751-8D12-418F-B9FC-E8FB46B4BF84}"/>
              </a:ext>
            </a:extLst>
          </p:cNvPr>
          <p:cNvSpPr txBox="1"/>
          <p:nvPr/>
        </p:nvSpPr>
        <p:spPr>
          <a:xfrm>
            <a:off x="5492562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車両情報登録率</a:t>
            </a:r>
            <a:endParaRPr kumimoji="1" lang="en-US" altLang="ja-JP" sz="105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401646-5D63-4E10-A452-F9B0643C4A7C}"/>
              </a:ext>
            </a:extLst>
          </p:cNvPr>
          <p:cNvSpPr/>
          <p:nvPr/>
        </p:nvSpPr>
        <p:spPr bwMode="gray">
          <a:xfrm>
            <a:off x="6486758" y="3309161"/>
            <a:ext cx="79200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2</a:t>
            </a:r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台目以降</a:t>
            </a:r>
          </a:p>
        </p:txBody>
      </p:sp>
      <p:sp>
        <p:nvSpPr>
          <p:cNvPr id="603" name="ホームベース 130">
            <a:extLst>
              <a:ext uri="{FF2B5EF4-FFF2-40B4-BE49-F238E27FC236}">
                <a16:creationId xmlns:a16="http://schemas.microsoft.com/office/drawing/2014/main" id="{0D106D01-5CE8-471B-BBD9-54A914C4F97A}"/>
              </a:ext>
            </a:extLst>
          </p:cNvPr>
          <p:cNvSpPr/>
          <p:nvPr/>
        </p:nvSpPr>
        <p:spPr>
          <a:xfrm>
            <a:off x="7684595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3. 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車両ナンバーを登録する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7" name="正方形/長方形 506">
            <a:extLst>
              <a:ext uri="{FF2B5EF4-FFF2-40B4-BE49-F238E27FC236}">
                <a16:creationId xmlns:a16="http://schemas.microsoft.com/office/drawing/2014/main" id="{DC86979E-4520-435A-B5D8-FFC2D4AD6D7B}"/>
              </a:ext>
            </a:extLst>
          </p:cNvPr>
          <p:cNvSpPr/>
          <p:nvPr/>
        </p:nvSpPr>
        <p:spPr>
          <a:xfrm>
            <a:off x="7684595" y="5506641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車両ナンバー画像読み取り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36" name="テキスト ボックス 735">
            <a:extLst>
              <a:ext uri="{FF2B5EF4-FFF2-40B4-BE49-F238E27FC236}">
                <a16:creationId xmlns:a16="http://schemas.microsoft.com/office/drawing/2014/main" id="{3D9FB649-BB9F-4982-A43D-AC8074D927DF}"/>
              </a:ext>
            </a:extLst>
          </p:cNvPr>
          <p:cNvSpPr txBox="1"/>
          <p:nvPr/>
        </p:nvSpPr>
        <p:spPr>
          <a:xfrm>
            <a:off x="7771299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車両ナンバー登録率</a:t>
            </a: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72E05A9-6D3E-495A-97D9-937225E0920E}"/>
              </a:ext>
            </a:extLst>
          </p:cNvPr>
          <p:cNvSpPr/>
          <p:nvPr/>
        </p:nvSpPr>
        <p:spPr>
          <a:xfrm>
            <a:off x="9957261" y="5783025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初回無料クーポン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599" name="テキスト ボックス 598">
            <a:extLst>
              <a:ext uri="{FF2B5EF4-FFF2-40B4-BE49-F238E27FC236}">
                <a16:creationId xmlns:a16="http://schemas.microsoft.com/office/drawing/2014/main" id="{382A0D32-B7D8-4D7E-96DF-42A82C6A5C4C}"/>
              </a:ext>
            </a:extLst>
          </p:cNvPr>
          <p:cNvSpPr txBox="1"/>
          <p:nvPr/>
        </p:nvSpPr>
        <p:spPr>
          <a:xfrm>
            <a:off x="7684595" y="1300340"/>
            <a:ext cx="2160000" cy="36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後日、ナンバープレートを登録する</a:t>
            </a: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52357159-2F76-49AE-AC9D-69717CE201B7}"/>
              </a:ext>
            </a:extLst>
          </p:cNvPr>
          <p:cNvSpPr txBox="1"/>
          <p:nvPr/>
        </p:nvSpPr>
        <p:spPr>
          <a:xfrm>
            <a:off x="7738430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車を乗る瞬間に初回無料キャンペーンを思い出し、ナンバープレートを登録する</a:t>
            </a:r>
            <a:endParaRPr lang="en-US" altLang="ja-JP" dirty="0"/>
          </a:p>
          <a:p>
            <a:r>
              <a:rPr lang="ja-JP" altLang="en-US" dirty="0"/>
              <a:t>画像認識で簡単に登録できて便利</a:t>
            </a:r>
            <a:endParaRPr lang="en-US" altLang="ja-JP" dirty="0"/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323F9C25-9897-439E-A9B9-FE7F1324CA76}"/>
              </a:ext>
            </a:extLst>
          </p:cNvPr>
          <p:cNvSpPr txBox="1"/>
          <p:nvPr/>
        </p:nvSpPr>
        <p:spPr>
          <a:xfrm>
            <a:off x="7738430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kern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lvl="0">
              <a:defRPr/>
            </a:pPr>
            <a:r>
              <a:rPr lang="ja-JP" altLang="en-US" dirty="0"/>
              <a:t>いつもどおり、車でお出かけしようと思う</a:t>
            </a:r>
            <a:endParaRPr lang="en-US" altLang="ja-JP" dirty="0"/>
          </a:p>
        </p:txBody>
      </p:sp>
      <p:sp>
        <p:nvSpPr>
          <p:cNvPr id="205" name="矢印: 右 204">
            <a:extLst>
              <a:ext uri="{FF2B5EF4-FFF2-40B4-BE49-F238E27FC236}">
                <a16:creationId xmlns:a16="http://schemas.microsoft.com/office/drawing/2014/main" id="{4177EEC6-C08A-4ACA-AC8B-CF0DD989E261}"/>
              </a:ext>
            </a:extLst>
          </p:cNvPr>
          <p:cNvSpPr/>
          <p:nvPr/>
        </p:nvSpPr>
        <p:spPr bwMode="gray">
          <a:xfrm rot="5400000">
            <a:off x="8690675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A27D841-B195-40B6-B266-408F3A42C54E}"/>
              </a:ext>
            </a:extLst>
          </p:cNvPr>
          <p:cNvGrpSpPr/>
          <p:nvPr/>
        </p:nvGrpSpPr>
        <p:grpSpPr>
          <a:xfrm>
            <a:off x="11214101" y="1993890"/>
            <a:ext cx="1103140" cy="1000295"/>
            <a:chOff x="8622741" y="1993890"/>
            <a:chExt cx="1103140" cy="1000295"/>
          </a:xfrm>
        </p:grpSpPr>
        <p:sp>
          <p:nvSpPr>
            <p:cNvPr id="158" name="Rectangle 147">
              <a:extLst>
                <a:ext uri="{FF2B5EF4-FFF2-40B4-BE49-F238E27FC236}">
                  <a16:creationId xmlns:a16="http://schemas.microsoft.com/office/drawing/2014/main" id="{78C590BE-0F7C-4E40-BBF5-BDF34725B1CC}"/>
                </a:ext>
              </a:extLst>
            </p:cNvPr>
            <p:cNvSpPr/>
            <p:nvPr/>
          </p:nvSpPr>
          <p:spPr>
            <a:xfrm>
              <a:off x="8622741" y="1993890"/>
              <a:ext cx="11031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初回無料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クーポン受領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60" name="楕円 173">
              <a:extLst>
                <a:ext uri="{FF2B5EF4-FFF2-40B4-BE49-F238E27FC236}">
                  <a16:creationId xmlns:a16="http://schemas.microsoft.com/office/drawing/2014/main" id="{FDE35300-91C2-4BA0-A7B7-6A138D33F343}"/>
                </a:ext>
              </a:extLst>
            </p:cNvPr>
            <p:cNvSpPr/>
            <p:nvPr/>
          </p:nvSpPr>
          <p:spPr bwMode="auto">
            <a:xfrm>
              <a:off x="8915881" y="2457761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162" name="グループ化 161">
              <a:extLst>
                <a:ext uri="{FF2B5EF4-FFF2-40B4-BE49-F238E27FC236}">
                  <a16:creationId xmlns:a16="http://schemas.microsoft.com/office/drawing/2014/main" id="{A877154E-C1B8-4B91-99B0-93CFD1AA0A1E}"/>
                </a:ext>
              </a:extLst>
            </p:cNvPr>
            <p:cNvGrpSpPr/>
            <p:nvPr/>
          </p:nvGrpSpPr>
          <p:grpSpPr>
            <a:xfrm>
              <a:off x="8965968" y="2521515"/>
              <a:ext cx="450435" cy="397760"/>
              <a:chOff x="3874889" y="2538176"/>
              <a:chExt cx="450435" cy="397760"/>
            </a:xfrm>
          </p:grpSpPr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F8D289F4-3BEE-4A33-958C-314DCCA0F246}"/>
                  </a:ext>
                </a:extLst>
              </p:cNvPr>
              <p:cNvGrpSpPr/>
              <p:nvPr/>
            </p:nvGrpSpPr>
            <p:grpSpPr>
              <a:xfrm>
                <a:off x="3953047" y="2538176"/>
                <a:ext cx="372277" cy="305824"/>
                <a:chOff x="3994336" y="2654928"/>
                <a:chExt cx="673256" cy="553079"/>
              </a:xfrm>
            </p:grpSpPr>
            <p:pic>
              <p:nvPicPr>
                <p:cNvPr id="172" name="図 171">
                  <a:extLst>
                    <a:ext uri="{FF2B5EF4-FFF2-40B4-BE49-F238E27FC236}">
                      <a16:creationId xmlns:a16="http://schemas.microsoft.com/office/drawing/2014/main" id="{F7B193F1-A206-4192-AF75-DA6E3AA4A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850"/>
                <a:stretch/>
              </p:blipFill>
              <p:spPr>
                <a:xfrm>
                  <a:off x="3994336" y="2654928"/>
                  <a:ext cx="673256" cy="553079"/>
                </a:xfrm>
                <a:prstGeom prst="rect">
                  <a:avLst/>
                </a:prstGeom>
              </p:spPr>
            </p:pic>
            <p:sp>
              <p:nvSpPr>
                <p:cNvPr id="173" name="楕円 172">
                  <a:extLst>
                    <a:ext uri="{FF2B5EF4-FFF2-40B4-BE49-F238E27FC236}">
                      <a16:creationId xmlns:a16="http://schemas.microsoft.com/office/drawing/2014/main" id="{88446C75-2A5F-43E7-B5A5-AD29B063C400}"/>
                    </a:ext>
                  </a:extLst>
                </p:cNvPr>
                <p:cNvSpPr/>
                <p:nvPr/>
              </p:nvSpPr>
              <p:spPr bwMode="gray">
                <a:xfrm>
                  <a:off x="4215903" y="2827255"/>
                  <a:ext cx="237193" cy="237193"/>
                </a:xfrm>
                <a:prstGeom prst="ellipse">
                  <a:avLst/>
                </a:prstGeom>
                <a:solidFill>
                  <a:srgbClr val="000000"/>
                </a:solidFill>
                <a:ln w="635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1600" kern="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endParaRPr>
                </a:p>
              </p:txBody>
            </p:sp>
          </p:grpSp>
          <p:grpSp>
            <p:nvGrpSpPr>
              <p:cNvPr id="164" name="グループ化 163">
                <a:extLst>
                  <a:ext uri="{FF2B5EF4-FFF2-40B4-BE49-F238E27FC236}">
                    <a16:creationId xmlns:a16="http://schemas.microsoft.com/office/drawing/2014/main" id="{85499599-AB82-4388-BFF1-2334E0D62DA9}"/>
                  </a:ext>
                </a:extLst>
              </p:cNvPr>
              <p:cNvGrpSpPr/>
              <p:nvPr/>
            </p:nvGrpSpPr>
            <p:grpSpPr>
              <a:xfrm rot="20700000">
                <a:off x="3874889" y="2611138"/>
                <a:ext cx="308555" cy="324798"/>
                <a:chOff x="3224412" y="3083481"/>
                <a:chExt cx="506733" cy="53340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C7656EB8-A284-42F2-A175-552F46639B2E}"/>
                    </a:ext>
                  </a:extLst>
                </p:cNvPr>
                <p:cNvGrpSpPr/>
                <p:nvPr/>
              </p:nvGrpSpPr>
              <p:grpSpPr>
                <a:xfrm>
                  <a:off x="3430033" y="3177602"/>
                  <a:ext cx="249560" cy="374368"/>
                  <a:chOff x="3430033" y="3177602"/>
                  <a:chExt cx="249560" cy="374368"/>
                </a:xfrm>
              </p:grpSpPr>
              <p:sp>
                <p:nvSpPr>
                  <p:cNvPr id="170" name="四角形: 角を丸くする 169">
                    <a:extLst>
                      <a:ext uri="{FF2B5EF4-FFF2-40B4-BE49-F238E27FC236}">
                        <a16:creationId xmlns:a16="http://schemas.microsoft.com/office/drawing/2014/main" id="{F0B67840-489B-41C1-AEC2-19642F46E3D1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633874" y="3177602"/>
                    <a:ext cx="45719" cy="3743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63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71" name="台形 170">
                    <a:extLst>
                      <a:ext uri="{FF2B5EF4-FFF2-40B4-BE49-F238E27FC236}">
                        <a16:creationId xmlns:a16="http://schemas.microsoft.com/office/drawing/2014/main" id="{ADA52A1A-D876-460D-8749-B8A1558E77FC}"/>
                      </a:ext>
                    </a:extLst>
                  </p:cNvPr>
                  <p:cNvSpPr/>
                  <p:nvPr/>
                </p:nvSpPr>
                <p:spPr bwMode="gray">
                  <a:xfrm rot="16200000">
                    <a:off x="3383621" y="3260189"/>
                    <a:ext cx="296665" cy="203841"/>
                  </a:xfrm>
                  <a:prstGeom prst="trapezoid">
                    <a:avLst>
                      <a:gd name="adj" fmla="val 46249"/>
                    </a:avLst>
                  </a:prstGeom>
                  <a:solidFill>
                    <a:schemeClr val="bg1"/>
                  </a:solidFill>
                  <a:ln w="63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</p:grpSp>
            <p:pic>
              <p:nvPicPr>
                <p:cNvPr id="169" name="図 168">
                  <a:extLst>
                    <a:ext uri="{FF2B5EF4-FFF2-40B4-BE49-F238E27FC236}">
                      <a16:creationId xmlns:a16="http://schemas.microsoft.com/office/drawing/2014/main" id="{4B1921E0-6893-4437-9BAA-89259B29D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427" b="18343"/>
                <a:stretch/>
              </p:blipFill>
              <p:spPr>
                <a:xfrm>
                  <a:off x="3224412" y="3083481"/>
                  <a:ext cx="506733" cy="53340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DC2E580-ABBE-4E79-B934-3ADA16313B74}"/>
              </a:ext>
            </a:extLst>
          </p:cNvPr>
          <p:cNvGrpSpPr/>
          <p:nvPr/>
        </p:nvGrpSpPr>
        <p:grpSpPr>
          <a:xfrm>
            <a:off x="8012446" y="2185962"/>
            <a:ext cx="1266869" cy="822595"/>
            <a:chOff x="7625242" y="2185962"/>
            <a:chExt cx="1266869" cy="822595"/>
          </a:xfrm>
        </p:grpSpPr>
        <p:sp>
          <p:nvSpPr>
            <p:cNvPr id="174" name="Rectangle 147">
              <a:extLst>
                <a:ext uri="{FF2B5EF4-FFF2-40B4-BE49-F238E27FC236}">
                  <a16:creationId xmlns:a16="http://schemas.microsoft.com/office/drawing/2014/main" id="{437AAFE0-0B24-4AC6-AB6A-3EB3CAB5B82F}"/>
                </a:ext>
              </a:extLst>
            </p:cNvPr>
            <p:cNvSpPr/>
            <p:nvPr/>
          </p:nvSpPr>
          <p:spPr>
            <a:xfrm>
              <a:off x="7625242" y="2185962"/>
              <a:ext cx="12668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車両ナンバー登録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A2320A6-4970-4229-A8D0-507CCCA8C1C8}"/>
                </a:ext>
              </a:extLst>
            </p:cNvPr>
            <p:cNvGrpSpPr/>
            <p:nvPr/>
          </p:nvGrpSpPr>
          <p:grpSpPr>
            <a:xfrm>
              <a:off x="7990464" y="2472133"/>
              <a:ext cx="536424" cy="536424"/>
              <a:chOff x="7884457" y="2472133"/>
              <a:chExt cx="536424" cy="536424"/>
            </a:xfrm>
          </p:grpSpPr>
          <p:sp>
            <p:nvSpPr>
              <p:cNvPr id="176" name="楕円 173">
                <a:extLst>
                  <a:ext uri="{FF2B5EF4-FFF2-40B4-BE49-F238E27FC236}">
                    <a16:creationId xmlns:a16="http://schemas.microsoft.com/office/drawing/2014/main" id="{4298244E-EBAD-4343-99F9-8D500B2D629D}"/>
                  </a:ext>
                </a:extLst>
              </p:cNvPr>
              <p:cNvSpPr/>
              <p:nvPr/>
            </p:nvSpPr>
            <p:spPr bwMode="auto">
              <a:xfrm>
                <a:off x="7884457" y="2472133"/>
                <a:ext cx="536424" cy="536424"/>
              </a:xfrm>
              <a:prstGeom prst="ellipse">
                <a:avLst/>
              </a:prstGeom>
              <a:solidFill>
                <a:schemeClr val="bg1"/>
              </a:solidFill>
              <a:ln w="12700" algn="ctr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pic>
            <p:nvPicPr>
              <p:cNvPr id="177" name="図 176">
                <a:extLst>
                  <a:ext uri="{FF2B5EF4-FFF2-40B4-BE49-F238E27FC236}">
                    <a16:creationId xmlns:a16="http://schemas.microsoft.com/office/drawing/2014/main" id="{C46782FF-BB30-4116-8D1D-2347210BC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263"/>
              <a:stretch/>
            </p:blipFill>
            <p:spPr>
              <a:xfrm>
                <a:off x="7905326" y="2537568"/>
                <a:ext cx="490882" cy="36687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12" name="Rectangle 147">
            <a:extLst>
              <a:ext uri="{FF2B5EF4-FFF2-40B4-BE49-F238E27FC236}">
                <a16:creationId xmlns:a16="http://schemas.microsoft.com/office/drawing/2014/main" id="{04D5604E-CCEF-4BD8-AEBA-490CD48358A4}"/>
              </a:ext>
            </a:extLst>
          </p:cNvPr>
          <p:cNvSpPr/>
          <p:nvPr/>
        </p:nvSpPr>
        <p:spPr>
          <a:xfrm>
            <a:off x="8232229" y="3502212"/>
            <a:ext cx="388333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※</a:t>
            </a:r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同一の車両ナンバーで初回無料クーポンは一度しかもらえない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8" name="ホームベース 130">
            <a:extLst>
              <a:ext uri="{FF2B5EF4-FFF2-40B4-BE49-F238E27FC236}">
                <a16:creationId xmlns:a16="http://schemas.microsoft.com/office/drawing/2014/main" id="{37CDE4BD-B6C3-46F1-93ED-1CE212A39AAA}"/>
              </a:ext>
            </a:extLst>
          </p:cNvPr>
          <p:cNvSpPr/>
          <p:nvPr/>
        </p:nvSpPr>
        <p:spPr>
          <a:xfrm>
            <a:off x="9963332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4.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会員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クレカ登録をする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60C76FB6-C868-4564-A732-9E0DB8B071A2}"/>
              </a:ext>
            </a:extLst>
          </p:cNvPr>
          <p:cNvSpPr/>
          <p:nvPr/>
        </p:nvSpPr>
        <p:spPr>
          <a:xfrm>
            <a:off x="9963047" y="5506641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クレジットカード画像認識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C03A405F-59EB-4E89-A021-3530AB98899B}"/>
              </a:ext>
            </a:extLst>
          </p:cNvPr>
          <p:cNvSpPr txBox="1"/>
          <p:nvPr/>
        </p:nvSpPr>
        <p:spPr>
          <a:xfrm>
            <a:off x="9963048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会員登録率</a:t>
            </a:r>
            <a:endParaRPr kumimoji="1" lang="en-US" altLang="ja-JP" sz="105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初回無料クーポン発行率</a:t>
            </a:r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5E0125FD-5887-4DB6-9696-C5AEDC2D8422}"/>
              </a:ext>
            </a:extLst>
          </p:cNvPr>
          <p:cNvSpPr txBox="1"/>
          <p:nvPr/>
        </p:nvSpPr>
        <p:spPr>
          <a:xfrm>
            <a:off x="9963048" y="1300340"/>
            <a:ext cx="2160000" cy="36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会員情報とクレカ情報を登録し、初回無料クーポンを受け取る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7A72F6B3-7BC6-4E21-ACFF-94F476987A19}"/>
              </a:ext>
            </a:extLst>
          </p:cNvPr>
          <p:cNvSpPr txBox="1"/>
          <p:nvPr/>
        </p:nvSpPr>
        <p:spPr>
          <a:xfrm>
            <a:off x="9963048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会員登録とクレカ登録をしたら、無料洗車クーポンがもらえるみたいだから、早速やろう</a:t>
            </a:r>
            <a:endParaRPr lang="en-US" altLang="ja-JP" dirty="0"/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AA324307-361A-4634-8B73-FA548229B3AA}"/>
              </a:ext>
            </a:extLst>
          </p:cNvPr>
          <p:cNvSpPr txBox="1"/>
          <p:nvPr/>
        </p:nvSpPr>
        <p:spPr>
          <a:xfrm>
            <a:off x="9963048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kern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lvl="0">
              <a:defRPr/>
            </a:pPr>
            <a:r>
              <a:rPr lang="ja-JP" altLang="en-US" dirty="0"/>
              <a:t>良いサービスだから日常的に使おうかなと思う</a:t>
            </a:r>
            <a:endParaRPr lang="en-US" altLang="ja-JP" dirty="0"/>
          </a:p>
          <a:p>
            <a:pPr lvl="0">
              <a:defRPr/>
            </a:pPr>
            <a:r>
              <a:rPr lang="ja-JP" altLang="en-US" dirty="0"/>
              <a:t>会員登録とクレカ登録は面倒くさいなと感じる</a:t>
            </a:r>
            <a:endParaRPr lang="en-US" altLang="ja-JP" dirty="0"/>
          </a:p>
        </p:txBody>
      </p:sp>
      <p:sp>
        <p:nvSpPr>
          <p:cNvPr id="186" name="矢印: 右 185">
            <a:extLst>
              <a:ext uri="{FF2B5EF4-FFF2-40B4-BE49-F238E27FC236}">
                <a16:creationId xmlns:a16="http://schemas.microsoft.com/office/drawing/2014/main" id="{12009C54-3FE5-4AB6-89C8-456FBB51ABA8}"/>
              </a:ext>
            </a:extLst>
          </p:cNvPr>
          <p:cNvSpPr/>
          <p:nvPr/>
        </p:nvSpPr>
        <p:spPr bwMode="gray">
          <a:xfrm rot="5400000">
            <a:off x="10882122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AE3120-1671-46F7-8402-4938E9D6F521}"/>
              </a:ext>
            </a:extLst>
          </p:cNvPr>
          <p:cNvGrpSpPr/>
          <p:nvPr/>
        </p:nvGrpSpPr>
        <p:grpSpPr>
          <a:xfrm>
            <a:off x="10585739" y="1995265"/>
            <a:ext cx="827913" cy="1022335"/>
            <a:chOff x="10899875" y="1995265"/>
            <a:chExt cx="827913" cy="1022335"/>
          </a:xfrm>
        </p:grpSpPr>
        <p:sp>
          <p:nvSpPr>
            <p:cNvPr id="234" name="楕円 173">
              <a:extLst>
                <a:ext uri="{FF2B5EF4-FFF2-40B4-BE49-F238E27FC236}">
                  <a16:creationId xmlns:a16="http://schemas.microsoft.com/office/drawing/2014/main" id="{F6EB02BC-F6F1-4CA0-8220-5EBEB89A17FB}"/>
                </a:ext>
              </a:extLst>
            </p:cNvPr>
            <p:cNvSpPr/>
            <p:nvPr/>
          </p:nvSpPr>
          <p:spPr bwMode="auto">
            <a:xfrm>
              <a:off x="11040327" y="2481176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53" name="Rectangle 147">
              <a:extLst>
                <a:ext uri="{FF2B5EF4-FFF2-40B4-BE49-F238E27FC236}">
                  <a16:creationId xmlns:a16="http://schemas.microsoft.com/office/drawing/2014/main" id="{DEC723E8-6C7F-4DBA-B020-B6BCA4A21165}"/>
                </a:ext>
              </a:extLst>
            </p:cNvPr>
            <p:cNvSpPr/>
            <p:nvPr/>
          </p:nvSpPr>
          <p:spPr>
            <a:xfrm>
              <a:off x="10899875" y="1995265"/>
              <a:ext cx="8279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クレジット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カード登録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pic>
          <p:nvPicPr>
            <p:cNvPr id="225" name="図 224">
              <a:extLst>
                <a:ext uri="{FF2B5EF4-FFF2-40B4-BE49-F238E27FC236}">
                  <a16:creationId xmlns:a16="http://schemas.microsoft.com/office/drawing/2014/main" id="{EACECDE8-1448-4FA8-BFC4-DB8BF5CE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35"/>
            <a:stretch/>
          </p:blipFill>
          <p:spPr>
            <a:xfrm>
              <a:off x="11097306" y="2569448"/>
              <a:ext cx="413863" cy="357019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403F575-0F5C-484B-950D-EE006344C6DB}"/>
              </a:ext>
            </a:extLst>
          </p:cNvPr>
          <p:cNvGrpSpPr/>
          <p:nvPr/>
        </p:nvGrpSpPr>
        <p:grpSpPr>
          <a:xfrm>
            <a:off x="9867738" y="2468013"/>
            <a:ext cx="805170" cy="836065"/>
            <a:chOff x="10069265" y="2468013"/>
            <a:chExt cx="805170" cy="836065"/>
          </a:xfrm>
        </p:grpSpPr>
        <p:sp>
          <p:nvSpPr>
            <p:cNvPr id="233" name="楕円 173">
              <a:extLst>
                <a:ext uri="{FF2B5EF4-FFF2-40B4-BE49-F238E27FC236}">
                  <a16:creationId xmlns:a16="http://schemas.microsoft.com/office/drawing/2014/main" id="{5841A857-C452-4621-BC62-985A35733B82}"/>
                </a:ext>
              </a:extLst>
            </p:cNvPr>
            <p:cNvSpPr/>
            <p:nvPr/>
          </p:nvSpPr>
          <p:spPr bwMode="auto">
            <a:xfrm>
              <a:off x="10181975" y="2468013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228" name="図 227">
              <a:extLst>
                <a:ext uri="{FF2B5EF4-FFF2-40B4-BE49-F238E27FC236}">
                  <a16:creationId xmlns:a16="http://schemas.microsoft.com/office/drawing/2014/main" id="{2E948782-0424-482F-844E-9A1B8C27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3"/>
            <a:stretch/>
          </p:blipFill>
          <p:spPr>
            <a:xfrm>
              <a:off x="10257583" y="2549172"/>
              <a:ext cx="424096" cy="367510"/>
            </a:xfrm>
            <a:prstGeom prst="rect">
              <a:avLst/>
            </a:prstGeom>
          </p:spPr>
        </p:pic>
        <p:sp>
          <p:nvSpPr>
            <p:cNvPr id="231" name="Rectangle 147">
              <a:extLst>
                <a:ext uri="{FF2B5EF4-FFF2-40B4-BE49-F238E27FC236}">
                  <a16:creationId xmlns:a16="http://schemas.microsoft.com/office/drawing/2014/main" id="{70808847-1E8B-490D-94CD-36A22292A5F0}"/>
                </a:ext>
              </a:extLst>
            </p:cNvPr>
            <p:cNvSpPr/>
            <p:nvPr/>
          </p:nvSpPr>
          <p:spPr>
            <a:xfrm>
              <a:off x="10069265" y="3057857"/>
              <a:ext cx="80517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会員登録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80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ユーザーシナリオ（はじめてのサービス利用） </a:t>
            </a:r>
            <a:r>
              <a:rPr lang="en-US" altLang="ja-JP" dirty="0"/>
              <a:t>2/1</a:t>
            </a:r>
            <a:r>
              <a:rPr lang="ja-JP" altLang="en-US" dirty="0"/>
              <a:t>版</a:t>
            </a:r>
            <a:endParaRPr kumimoji="1" lang="ja-JP" altLang="en-US" dirty="0"/>
          </a:p>
        </p:txBody>
      </p:sp>
      <p:sp>
        <p:nvSpPr>
          <p:cNvPr id="491" name="ホームベース 4">
            <a:extLst>
              <a:ext uri="{FF2B5EF4-FFF2-40B4-BE49-F238E27FC236}">
                <a16:creationId xmlns:a16="http://schemas.microsoft.com/office/drawing/2014/main" id="{9731420D-2725-4846-810C-2852F34D2DAB}"/>
              </a:ext>
            </a:extLst>
          </p:cNvPr>
          <p:cNvSpPr/>
          <p:nvPr/>
        </p:nvSpPr>
        <p:spPr>
          <a:xfrm>
            <a:off x="66000" y="674914"/>
            <a:ext cx="720000" cy="289346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ステージ</a:t>
            </a:r>
          </a:p>
        </p:txBody>
      </p:sp>
      <p:sp>
        <p:nvSpPr>
          <p:cNvPr id="541" name="ホームベース 54">
            <a:extLst>
              <a:ext uri="{FF2B5EF4-FFF2-40B4-BE49-F238E27FC236}">
                <a16:creationId xmlns:a16="http://schemas.microsoft.com/office/drawing/2014/main" id="{402E7B17-4A1D-4BDB-BD16-358578587812}"/>
              </a:ext>
            </a:extLst>
          </p:cNvPr>
          <p:cNvSpPr/>
          <p:nvPr/>
        </p:nvSpPr>
        <p:spPr>
          <a:xfrm>
            <a:off x="66000" y="1315156"/>
            <a:ext cx="720000" cy="346773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シナリオ</a:t>
            </a:r>
          </a:p>
        </p:txBody>
      </p:sp>
      <p:sp>
        <p:nvSpPr>
          <p:cNvPr id="544" name="ホームベース 57">
            <a:extLst>
              <a:ext uri="{FF2B5EF4-FFF2-40B4-BE49-F238E27FC236}">
                <a16:creationId xmlns:a16="http://schemas.microsoft.com/office/drawing/2014/main" id="{EB81D4EA-57AF-47ED-8D77-30855B567AAC}"/>
              </a:ext>
            </a:extLst>
          </p:cNvPr>
          <p:cNvSpPr/>
          <p:nvPr/>
        </p:nvSpPr>
        <p:spPr>
          <a:xfrm>
            <a:off x="66000" y="1025778"/>
            <a:ext cx="720000" cy="231477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ステップ</a:t>
            </a:r>
          </a:p>
        </p:txBody>
      </p:sp>
      <p:sp>
        <p:nvSpPr>
          <p:cNvPr id="545" name="ホームベース 58">
            <a:extLst>
              <a:ext uri="{FF2B5EF4-FFF2-40B4-BE49-F238E27FC236}">
                <a16:creationId xmlns:a16="http://schemas.microsoft.com/office/drawing/2014/main" id="{8D2C7DA6-CB3A-468B-A2FC-84444E8B7F17}"/>
              </a:ext>
            </a:extLst>
          </p:cNvPr>
          <p:cNvSpPr/>
          <p:nvPr/>
        </p:nvSpPr>
        <p:spPr>
          <a:xfrm>
            <a:off x="66000" y="1703426"/>
            <a:ext cx="720000" cy="2083293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行動</a:t>
            </a:r>
          </a:p>
        </p:txBody>
      </p:sp>
      <p:sp>
        <p:nvSpPr>
          <p:cNvPr id="495" name="ホームベース 8">
            <a:extLst>
              <a:ext uri="{FF2B5EF4-FFF2-40B4-BE49-F238E27FC236}">
                <a16:creationId xmlns:a16="http://schemas.microsoft.com/office/drawing/2014/main" id="{D60A5BCC-BC2B-44D8-B930-48BABBEA72F2}"/>
              </a:ext>
            </a:extLst>
          </p:cNvPr>
          <p:cNvSpPr/>
          <p:nvPr/>
        </p:nvSpPr>
        <p:spPr>
          <a:xfrm>
            <a:off x="3061602" y="648597"/>
            <a:ext cx="6634397" cy="356108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3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.</a:t>
            </a:r>
            <a:r>
              <a:rPr kumimoji="1" lang="ja-JP" altLang="en-US" sz="120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店舗での洗車無料体験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04" name="ホームベース 10">
            <a:extLst>
              <a:ext uri="{FF2B5EF4-FFF2-40B4-BE49-F238E27FC236}">
                <a16:creationId xmlns:a16="http://schemas.microsoft.com/office/drawing/2014/main" id="{AA5A2E84-574D-4A31-9394-D15EC330B382}"/>
              </a:ext>
            </a:extLst>
          </p:cNvPr>
          <p:cNvSpPr/>
          <p:nvPr/>
        </p:nvSpPr>
        <p:spPr>
          <a:xfrm>
            <a:off x="66000" y="5517002"/>
            <a:ext cx="720000" cy="791998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提供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33" name="ホームベース 253">
            <a:extLst>
              <a:ext uri="{FF2B5EF4-FFF2-40B4-BE49-F238E27FC236}">
                <a16:creationId xmlns:a16="http://schemas.microsoft.com/office/drawing/2014/main" id="{74ED01A2-EF05-4D8B-8029-3278B10C6E45}"/>
              </a:ext>
            </a:extLst>
          </p:cNvPr>
          <p:cNvSpPr/>
          <p:nvPr/>
        </p:nvSpPr>
        <p:spPr>
          <a:xfrm>
            <a:off x="66000" y="6399000"/>
            <a:ext cx="720000" cy="288000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KPI</a:t>
            </a:r>
          </a:p>
        </p:txBody>
      </p:sp>
      <p:sp>
        <p:nvSpPr>
          <p:cNvPr id="546" name="ホームベース 59">
            <a:extLst>
              <a:ext uri="{FF2B5EF4-FFF2-40B4-BE49-F238E27FC236}">
                <a16:creationId xmlns:a16="http://schemas.microsoft.com/office/drawing/2014/main" id="{2BBB7BCB-A628-410C-89B6-D8CCF2F804C2}"/>
              </a:ext>
            </a:extLst>
          </p:cNvPr>
          <p:cNvSpPr/>
          <p:nvPr/>
        </p:nvSpPr>
        <p:spPr>
          <a:xfrm>
            <a:off x="66000" y="4700086"/>
            <a:ext cx="720000" cy="751191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感情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To-Be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06" name="ホームベース 45">
            <a:extLst>
              <a:ext uri="{FF2B5EF4-FFF2-40B4-BE49-F238E27FC236}">
                <a16:creationId xmlns:a16="http://schemas.microsoft.com/office/drawing/2014/main" id="{801F232D-FB50-40E2-BD05-1F2A46254435}"/>
              </a:ext>
            </a:extLst>
          </p:cNvPr>
          <p:cNvSpPr/>
          <p:nvPr/>
        </p:nvSpPr>
        <p:spPr>
          <a:xfrm>
            <a:off x="66001" y="3831277"/>
            <a:ext cx="720000" cy="769499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 anchorCtr="0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思考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1A77B35-AABF-47D3-AD89-CA4DE7CF20EA}"/>
              </a:ext>
            </a:extLst>
          </p:cNvPr>
          <p:cNvGrpSpPr/>
          <p:nvPr/>
        </p:nvGrpSpPr>
        <p:grpSpPr>
          <a:xfrm>
            <a:off x="126819" y="5475658"/>
            <a:ext cx="10154181" cy="859662"/>
            <a:chOff x="126819" y="5475658"/>
            <a:chExt cx="11945345" cy="859662"/>
          </a:xfrm>
        </p:grpSpPr>
        <p:sp>
          <p:nvSpPr>
            <p:cNvPr id="156" name="Line 94">
              <a:extLst>
                <a:ext uri="{FF2B5EF4-FFF2-40B4-BE49-F238E27FC236}">
                  <a16:creationId xmlns:a16="http://schemas.microsoft.com/office/drawing/2014/main" id="{0E59F684-9D13-4EEC-BA5F-38D86A45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19" y="6335320"/>
              <a:ext cx="11926951" cy="0"/>
            </a:xfrm>
            <a:prstGeom prst="line">
              <a:avLst/>
            </a:prstGeom>
            <a:noFill/>
            <a:ln w="317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57" name="Line 94">
              <a:extLst>
                <a:ext uri="{FF2B5EF4-FFF2-40B4-BE49-F238E27FC236}">
                  <a16:creationId xmlns:a16="http://schemas.microsoft.com/office/drawing/2014/main" id="{0A3EA842-EF74-47AD-82FB-EC213770D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13" y="5475658"/>
              <a:ext cx="11926951" cy="0"/>
            </a:xfrm>
            <a:prstGeom prst="line">
              <a:avLst/>
            </a:prstGeom>
            <a:noFill/>
            <a:ln w="317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7EE3903A-1CC1-4CB4-81A9-5E4D40AD300C}"/>
              </a:ext>
            </a:extLst>
          </p:cNvPr>
          <p:cNvGrpSpPr/>
          <p:nvPr/>
        </p:nvGrpSpPr>
        <p:grpSpPr>
          <a:xfrm>
            <a:off x="3072298" y="1025778"/>
            <a:ext cx="2190854" cy="5661222"/>
            <a:chOff x="824131" y="1025778"/>
            <a:chExt cx="2190854" cy="5661222"/>
          </a:xfrm>
        </p:grpSpPr>
        <p:cxnSp>
          <p:nvCxnSpPr>
            <p:cNvPr id="117" name="直線矢印コネクタ 116">
              <a:extLst>
                <a:ext uri="{FF2B5EF4-FFF2-40B4-BE49-F238E27FC236}">
                  <a16:creationId xmlns:a16="http://schemas.microsoft.com/office/drawing/2014/main" id="{2C32B62D-3532-4612-8DEC-D4C833421A68}"/>
                </a:ext>
              </a:extLst>
            </p:cNvPr>
            <p:cNvCxnSpPr>
              <a:cxnSpLocks/>
              <a:stCxn id="137" idx="3"/>
              <a:endCxn id="125" idx="1"/>
            </p:cNvCxnSpPr>
            <p:nvPr/>
          </p:nvCxnSpPr>
          <p:spPr>
            <a:xfrm flipV="1">
              <a:off x="1718366" y="2785304"/>
              <a:ext cx="1296619" cy="4750"/>
            </a:xfrm>
            <a:prstGeom prst="straightConnector1">
              <a:avLst/>
            </a:prstGeom>
            <a:noFill/>
            <a:ln w="73025" cap="flat" cmpd="sng" algn="ctr">
              <a:solidFill>
                <a:srgbClr val="FFFFFF">
                  <a:lumMod val="65000"/>
                </a:srgbClr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3BB7B8E3-7843-4A96-A350-3994951B2157}"/>
                </a:ext>
              </a:extLst>
            </p:cNvPr>
            <p:cNvSpPr txBox="1"/>
            <p:nvPr/>
          </p:nvSpPr>
          <p:spPr>
            <a:xfrm>
              <a:off x="851661" y="1315156"/>
              <a:ext cx="2120582" cy="34677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>
              <a:noFill/>
              <a:prstDash val="solid"/>
            </a:ln>
          </p:spPr>
          <p:txBody>
            <a:bodyPr lIns="72000" tIns="36000" rIns="72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r>
                <a:rPr lang="ja-JP" altLang="en-US" dirty="0"/>
                <a:t>プリオーダーをした店舗に行く</a:t>
              </a:r>
            </a:p>
          </p:txBody>
        </p:sp>
        <p:sp>
          <p:nvSpPr>
            <p:cNvPr id="602" name="ホームベース 130">
              <a:extLst>
                <a:ext uri="{FF2B5EF4-FFF2-40B4-BE49-F238E27FC236}">
                  <a16:creationId xmlns:a16="http://schemas.microsoft.com/office/drawing/2014/main" id="{71CC45E9-A378-404C-A47F-072F1C677C99}"/>
                </a:ext>
              </a:extLst>
            </p:cNvPr>
            <p:cNvSpPr/>
            <p:nvPr/>
          </p:nvSpPr>
          <p:spPr>
            <a:xfrm>
              <a:off x="851661" y="1025778"/>
              <a:ext cx="2120582" cy="23147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1.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店舗へ行く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17" name="正方形/長方形 516">
              <a:extLst>
                <a:ext uri="{FF2B5EF4-FFF2-40B4-BE49-F238E27FC236}">
                  <a16:creationId xmlns:a16="http://schemas.microsoft.com/office/drawing/2014/main" id="{31A005B4-7E87-4CDF-BFEE-D11916A6E4B4}"/>
                </a:ext>
              </a:extLst>
            </p:cNvPr>
            <p:cNvSpPr/>
            <p:nvPr/>
          </p:nvSpPr>
          <p:spPr>
            <a:xfrm>
              <a:off x="830105" y="5517002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algn="ctr" defTabSz="7366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1050" b="1" kern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店舗情報確認</a:t>
              </a:r>
              <a:endPara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23" name="正方形/長方形 522">
              <a:extLst>
                <a:ext uri="{FF2B5EF4-FFF2-40B4-BE49-F238E27FC236}">
                  <a16:creationId xmlns:a16="http://schemas.microsoft.com/office/drawing/2014/main" id="{042F4944-668F-4A55-92C9-79BD055E1D40}"/>
                </a:ext>
              </a:extLst>
            </p:cNvPr>
            <p:cNvSpPr/>
            <p:nvPr/>
          </p:nvSpPr>
          <p:spPr>
            <a:xfrm>
              <a:off x="830105" y="5799236"/>
              <a:ext cx="2105649" cy="2275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tIns="72000" anchor="ctr">
              <a:noAutofit/>
            </a:bodyPr>
            <a:lstStyle/>
            <a:p>
              <a:pPr algn="ctr" defTabSz="7366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ナビ案内（</a:t>
              </a:r>
              <a:r>
                <a:rPr kumimoji="1" lang="en-US" altLang="ja-JP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Google Maps</a:t>
              </a: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等）</a:t>
              </a:r>
              <a:endPara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35" name="テキスト ボックス 734">
              <a:extLst>
                <a:ext uri="{FF2B5EF4-FFF2-40B4-BE49-F238E27FC236}">
                  <a16:creationId xmlns:a16="http://schemas.microsoft.com/office/drawing/2014/main" id="{EBAA85BE-F139-40CB-BB39-DBEC7D337E12}"/>
                </a:ext>
              </a:extLst>
            </p:cNvPr>
            <p:cNvSpPr txBox="1"/>
            <p:nvPr/>
          </p:nvSpPr>
          <p:spPr>
            <a:xfrm>
              <a:off x="915445" y="6399000"/>
              <a:ext cx="2073296" cy="2880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72000" tIns="108000" rIns="72000" anchor="ctr" anchorCtr="0"/>
            <a:lstStyle>
              <a:defPPr>
                <a:defRPr lang="ja-JP"/>
              </a:defPPr>
              <a:lvl1pPr marL="92075" indent="-92075" ea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なし</a:t>
              </a:r>
              <a:endParaRPr kumimoji="1" lang="en-US" altLang="ja-JP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73BF6D6-1CF4-4720-9C41-12D7E2A41127}"/>
                </a:ext>
              </a:extLst>
            </p:cNvPr>
            <p:cNvGrpSpPr/>
            <p:nvPr/>
          </p:nvGrpSpPr>
          <p:grpSpPr>
            <a:xfrm>
              <a:off x="1797860" y="2124000"/>
              <a:ext cx="1103140" cy="950180"/>
              <a:chOff x="1190227" y="2124000"/>
              <a:chExt cx="1103140" cy="950180"/>
            </a:xfrm>
          </p:grpSpPr>
          <p:sp>
            <p:nvSpPr>
              <p:cNvPr id="115" name="Rectangle 147">
                <a:extLst>
                  <a:ext uri="{FF2B5EF4-FFF2-40B4-BE49-F238E27FC236}">
                    <a16:creationId xmlns:a16="http://schemas.microsoft.com/office/drawing/2014/main" id="{035F7BB9-9BDD-4445-BCB3-033829F530CD}"/>
                  </a:ext>
                </a:extLst>
              </p:cNvPr>
              <p:cNvSpPr/>
              <p:nvPr/>
            </p:nvSpPr>
            <p:spPr>
              <a:xfrm>
                <a:off x="1190227" y="2124000"/>
                <a:ext cx="11031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ナビ案内</a:t>
                </a:r>
                <a:endParaRPr kumimoji="1" lang="en-US" altLang="ja-JP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  <a:p>
                <a:pPr algn="ctr" eaLnBrk="0" hangingPunct="0"/>
                <a:r>
                  <a:rPr kumimoji="1" lang="en-US" altLang="ja-JP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(Google</a:t>
                </a:r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等</a:t>
                </a:r>
                <a:r>
                  <a:rPr kumimoji="1" lang="en-US" altLang="ja-JP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)</a:t>
                </a:r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C38200F-1BF3-4B6E-BAEF-527D8B4BA562}"/>
                  </a:ext>
                </a:extLst>
              </p:cNvPr>
              <p:cNvGrpSpPr/>
              <p:nvPr/>
            </p:nvGrpSpPr>
            <p:grpSpPr>
              <a:xfrm>
                <a:off x="1473585" y="2537756"/>
                <a:ext cx="536424" cy="536424"/>
                <a:chOff x="1473585" y="2537756"/>
                <a:chExt cx="536424" cy="536424"/>
              </a:xfrm>
            </p:grpSpPr>
            <p:sp>
              <p:nvSpPr>
                <p:cNvPr id="141" name="楕円 173">
                  <a:extLst>
                    <a:ext uri="{FF2B5EF4-FFF2-40B4-BE49-F238E27FC236}">
                      <a16:creationId xmlns:a16="http://schemas.microsoft.com/office/drawing/2014/main" id="{5724D495-DE62-4CA8-BBF7-F41CC6982166}"/>
                    </a:ext>
                  </a:extLst>
                </p:cNvPr>
                <p:cNvSpPr/>
                <p:nvPr/>
              </p:nvSpPr>
              <p:spPr bwMode="auto">
                <a:xfrm>
                  <a:off x="1473585" y="2537756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pic>
              <p:nvPicPr>
                <p:cNvPr id="19" name="図 18">
                  <a:extLst>
                    <a:ext uri="{FF2B5EF4-FFF2-40B4-BE49-F238E27FC236}">
                      <a16:creationId xmlns:a16="http://schemas.microsoft.com/office/drawing/2014/main" id="{5CE82AEE-E62C-4155-8BD6-88D4977B9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466"/>
                <a:stretch/>
              </p:blipFill>
              <p:spPr>
                <a:xfrm>
                  <a:off x="1525780" y="2617274"/>
                  <a:ext cx="447864" cy="3741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76B1C74F-66C2-4D03-950F-B79B7C6A1FF0}"/>
                </a:ext>
              </a:extLst>
            </p:cNvPr>
            <p:cNvGrpSpPr/>
            <p:nvPr/>
          </p:nvGrpSpPr>
          <p:grpSpPr>
            <a:xfrm>
              <a:off x="824131" y="2537756"/>
              <a:ext cx="1266869" cy="939820"/>
              <a:chOff x="464131" y="2537756"/>
              <a:chExt cx="1266869" cy="939820"/>
            </a:xfrm>
          </p:grpSpPr>
          <p:sp>
            <p:nvSpPr>
              <p:cNvPr id="113" name="Rectangle 147">
                <a:extLst>
                  <a:ext uri="{FF2B5EF4-FFF2-40B4-BE49-F238E27FC236}">
                    <a16:creationId xmlns:a16="http://schemas.microsoft.com/office/drawing/2014/main" id="{2028CAB1-4D89-4BF1-9D93-B3589C9ACA25}"/>
                  </a:ext>
                </a:extLst>
              </p:cNvPr>
              <p:cNvSpPr/>
              <p:nvPr/>
            </p:nvSpPr>
            <p:spPr>
              <a:xfrm>
                <a:off x="464131" y="3231355"/>
                <a:ext cx="12668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店舗確認</a:t>
                </a:r>
                <a:endParaRPr kumimoji="1" lang="en-US" altLang="ja-JP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46B99B9E-0119-429F-8BBA-96ADEA8E3880}"/>
                  </a:ext>
                </a:extLst>
              </p:cNvPr>
              <p:cNvGrpSpPr/>
              <p:nvPr/>
            </p:nvGrpSpPr>
            <p:grpSpPr>
              <a:xfrm>
                <a:off x="831000" y="2537756"/>
                <a:ext cx="536424" cy="536424"/>
                <a:chOff x="773575" y="2537756"/>
                <a:chExt cx="536424" cy="536424"/>
              </a:xfrm>
            </p:grpSpPr>
            <p:sp>
              <p:nvSpPr>
                <p:cNvPr id="109" name="楕円 173">
                  <a:extLst>
                    <a:ext uri="{FF2B5EF4-FFF2-40B4-BE49-F238E27FC236}">
                      <a16:creationId xmlns:a16="http://schemas.microsoft.com/office/drawing/2014/main" id="{04E44046-3ECD-4166-B55F-113DCF8FE5A1}"/>
                    </a:ext>
                  </a:extLst>
                </p:cNvPr>
                <p:cNvSpPr/>
                <p:nvPr/>
              </p:nvSpPr>
              <p:spPr bwMode="auto">
                <a:xfrm>
                  <a:off x="773575" y="2537756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136" name="グループ化 135">
                  <a:extLst>
                    <a:ext uri="{FF2B5EF4-FFF2-40B4-BE49-F238E27FC236}">
                      <a16:creationId xmlns:a16="http://schemas.microsoft.com/office/drawing/2014/main" id="{3DCB3476-0069-4293-B503-A865093B1871}"/>
                    </a:ext>
                  </a:extLst>
                </p:cNvPr>
                <p:cNvGrpSpPr/>
                <p:nvPr/>
              </p:nvGrpSpPr>
              <p:grpSpPr>
                <a:xfrm>
                  <a:off x="794742" y="2595201"/>
                  <a:ext cx="506199" cy="389705"/>
                  <a:chOff x="8269964" y="2531221"/>
                  <a:chExt cx="506199" cy="389705"/>
                </a:xfrm>
              </p:grpSpPr>
              <p:pic>
                <p:nvPicPr>
                  <p:cNvPr id="137" name="図 136">
                    <a:extLst>
                      <a:ext uri="{FF2B5EF4-FFF2-40B4-BE49-F238E27FC236}">
                        <a16:creationId xmlns:a16="http://schemas.microsoft.com/office/drawing/2014/main" id="{F7B30F11-7A1A-46F2-9062-44530D3977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3013"/>
                  <a:stretch/>
                </p:blipFill>
                <p:spPr>
                  <a:xfrm>
                    <a:off x="8269964" y="2531221"/>
                    <a:ext cx="506199" cy="389705"/>
                  </a:xfrm>
                  <a:prstGeom prst="rect">
                    <a:avLst/>
                  </a:prstGeom>
                </p:spPr>
              </p:pic>
              <p:sp>
                <p:nvSpPr>
                  <p:cNvPr id="139" name="四角形: 角を丸くする 138">
                    <a:extLst>
                      <a:ext uri="{FF2B5EF4-FFF2-40B4-BE49-F238E27FC236}">
                        <a16:creationId xmlns:a16="http://schemas.microsoft.com/office/drawing/2014/main" id="{3BA20D62-CDF5-4891-8541-60571CCE3E8A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8343430" y="2628497"/>
                    <a:ext cx="340196" cy="84542"/>
                  </a:xfrm>
                  <a:prstGeom prst="roundRect">
                    <a:avLst>
                      <a:gd name="adj" fmla="val 6004"/>
                    </a:avLst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40" name="四角形: 角を丸くする 139">
                    <a:extLst>
                      <a:ext uri="{FF2B5EF4-FFF2-40B4-BE49-F238E27FC236}">
                        <a16:creationId xmlns:a16="http://schemas.microsoft.com/office/drawing/2014/main" id="{77699284-E0D7-4717-9CA7-8EE90D767233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8375969" y="2713266"/>
                    <a:ext cx="275906" cy="158522"/>
                  </a:xfrm>
                  <a:prstGeom prst="roundRect">
                    <a:avLst>
                      <a:gd name="adj" fmla="val 6004"/>
                    </a:avLst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43" name="四角形: 角を丸くする 142">
                    <a:extLst>
                      <a:ext uri="{FF2B5EF4-FFF2-40B4-BE49-F238E27FC236}">
                        <a16:creationId xmlns:a16="http://schemas.microsoft.com/office/drawing/2014/main" id="{82C3E263-A902-4586-ACF3-31E952A691C6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8651813" y="2803526"/>
                    <a:ext cx="49274" cy="68261"/>
                  </a:xfrm>
                  <a:prstGeom prst="roundRect">
                    <a:avLst>
                      <a:gd name="adj" fmla="val 6004"/>
                    </a:avLst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3897AB8A-E8D8-4311-8D0B-DEB3930A10E7}"/>
                </a:ext>
              </a:extLst>
            </p:cNvPr>
            <p:cNvSpPr txBox="1"/>
            <p:nvPr/>
          </p:nvSpPr>
          <p:spPr>
            <a:xfrm>
              <a:off x="830105" y="4700086"/>
              <a:ext cx="2106165" cy="74454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>
              <a:noFill/>
              <a:prstDash val="solid"/>
            </a:ln>
          </p:spPr>
          <p:txBody>
            <a:bodyPr lIns="72000" tIns="36000" rIns="72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r>
                <a:rPr lang="ja-JP" altLang="en-US" dirty="0"/>
                <a:t>地図アプリと連携されて便利</a:t>
              </a:r>
              <a:endParaRPr lang="en-US" altLang="ja-JP" dirty="0"/>
            </a:p>
          </p:txBody>
        </p:sp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E2AB115E-879C-490F-8603-4F4113DF3741}"/>
                </a:ext>
              </a:extLst>
            </p:cNvPr>
            <p:cNvSpPr txBox="1"/>
            <p:nvPr/>
          </p:nvSpPr>
          <p:spPr>
            <a:xfrm>
              <a:off x="830105" y="3831277"/>
              <a:ext cx="2106164" cy="7694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>
              <a:noFill/>
              <a:prstDash val="solid"/>
            </a:ln>
          </p:spPr>
          <p:txBody>
            <a:bodyPr lIns="72000" tIns="36000" rIns="72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kern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r>
                <a:rPr lang="ja-JP" altLang="en-US" dirty="0"/>
                <a:t>サービス利用店舗まで迷わずに行けるか不安</a:t>
              </a:r>
              <a:endParaRPr lang="en-US" altLang="ja-JP" dirty="0"/>
            </a:p>
          </p:txBody>
        </p:sp>
        <p:sp>
          <p:nvSpPr>
            <p:cNvPr id="249" name="矢印: 右 248">
              <a:extLst>
                <a:ext uri="{FF2B5EF4-FFF2-40B4-BE49-F238E27FC236}">
                  <a16:creationId xmlns:a16="http://schemas.microsoft.com/office/drawing/2014/main" id="{BED8C717-306D-44F9-9211-D2E0B71EB955}"/>
                </a:ext>
              </a:extLst>
            </p:cNvPr>
            <p:cNvSpPr/>
            <p:nvPr/>
          </p:nvSpPr>
          <p:spPr bwMode="gray">
            <a:xfrm rot="5400000">
              <a:off x="1729163" y="4515025"/>
              <a:ext cx="201674" cy="252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BA7A3F0-6828-4CEE-A304-3B3B17763620}"/>
              </a:ext>
            </a:extLst>
          </p:cNvPr>
          <p:cNvGrpSpPr/>
          <p:nvPr/>
        </p:nvGrpSpPr>
        <p:grpSpPr>
          <a:xfrm>
            <a:off x="5104167" y="1025778"/>
            <a:ext cx="2835000" cy="5661222"/>
            <a:chOff x="2856000" y="1025778"/>
            <a:chExt cx="2835000" cy="5661222"/>
          </a:xfrm>
        </p:grpSpPr>
        <p:sp>
          <p:nvSpPr>
            <p:cNvPr id="142" name="Rectangle 147">
              <a:extLst>
                <a:ext uri="{FF2B5EF4-FFF2-40B4-BE49-F238E27FC236}">
                  <a16:creationId xmlns:a16="http://schemas.microsoft.com/office/drawing/2014/main" id="{0993F3D6-9BB7-4DDC-BDA5-3A957AD3F393}"/>
                </a:ext>
              </a:extLst>
            </p:cNvPr>
            <p:cNvSpPr/>
            <p:nvPr/>
          </p:nvSpPr>
          <p:spPr>
            <a:xfrm>
              <a:off x="2856000" y="1764000"/>
              <a:ext cx="12240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オーダー番号表示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（エラー時）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51" name="Rectangle 147">
              <a:extLst>
                <a:ext uri="{FF2B5EF4-FFF2-40B4-BE49-F238E27FC236}">
                  <a16:creationId xmlns:a16="http://schemas.microsoft.com/office/drawing/2014/main" id="{55063A6C-0D4C-4326-8F95-CF009710956F}"/>
                </a:ext>
              </a:extLst>
            </p:cNvPr>
            <p:cNvSpPr/>
            <p:nvPr/>
          </p:nvSpPr>
          <p:spPr>
            <a:xfrm>
              <a:off x="4159211" y="3585057"/>
              <a:ext cx="15317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ゲート自動オープン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52" name="Rectangle 147">
              <a:extLst>
                <a:ext uri="{FF2B5EF4-FFF2-40B4-BE49-F238E27FC236}">
                  <a16:creationId xmlns:a16="http://schemas.microsoft.com/office/drawing/2014/main" id="{3198E063-F306-42CC-A389-771B123AE0CE}"/>
                </a:ext>
              </a:extLst>
            </p:cNvPr>
            <p:cNvSpPr/>
            <p:nvPr/>
          </p:nvSpPr>
          <p:spPr>
            <a:xfrm>
              <a:off x="4159211" y="1771629"/>
              <a:ext cx="15317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ゲート手動オープン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78C9695E-1E2A-4641-8173-2F090AAB4604}"/>
                </a:ext>
              </a:extLst>
            </p:cNvPr>
            <p:cNvGrpSpPr/>
            <p:nvPr/>
          </p:nvGrpSpPr>
          <p:grpSpPr>
            <a:xfrm>
              <a:off x="2991000" y="1025778"/>
              <a:ext cx="2554363" cy="5661222"/>
              <a:chOff x="2991000" y="1025778"/>
              <a:chExt cx="2554363" cy="5661222"/>
            </a:xfrm>
          </p:grpSpPr>
          <p:sp>
            <p:nvSpPr>
              <p:cNvPr id="599" name="テキスト ボックス 598">
                <a:extLst>
                  <a:ext uri="{FF2B5EF4-FFF2-40B4-BE49-F238E27FC236}">
                    <a16:creationId xmlns:a16="http://schemas.microsoft.com/office/drawing/2014/main" id="{382A0D32-B7D8-4D7E-96DF-42A82C6A5C4C}"/>
                  </a:ext>
                </a:extLst>
              </p:cNvPr>
              <p:cNvSpPr txBox="1"/>
              <p:nvPr/>
            </p:nvSpPr>
            <p:spPr>
              <a:xfrm>
                <a:off x="3066749" y="1315156"/>
                <a:ext cx="2120582" cy="346773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>
                <a:noFill/>
                <a:prstDash val="solid"/>
              </a:ln>
            </p:spPr>
            <p:txBody>
              <a:bodyPr lIns="72000" tIns="36000" rIns="72000" bIns="0" anchor="ctr" anchorCtr="0"/>
              <a:lstStyle>
                <a:defPPr>
                  <a:defRPr lang="de-DE"/>
                </a:defPPr>
                <a:lvl1pPr marL="0" marR="0" lvl="0" indent="0" defTabSz="7366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defRPr>
                </a:lvl1pPr>
              </a:lstStyle>
              <a:p>
                <a:r>
                  <a:rPr lang="ja-JP" altLang="en-US" dirty="0"/>
                  <a:t>プリオーダー内容に従って洗車を開始する</a:t>
                </a:r>
              </a:p>
            </p:txBody>
          </p:sp>
          <p:sp>
            <p:nvSpPr>
              <p:cNvPr id="603" name="ホームベース 130">
                <a:extLst>
                  <a:ext uri="{FF2B5EF4-FFF2-40B4-BE49-F238E27FC236}">
                    <a16:creationId xmlns:a16="http://schemas.microsoft.com/office/drawing/2014/main" id="{0D106D01-5CE8-471B-BBD9-54A914C4F97A}"/>
                  </a:ext>
                </a:extLst>
              </p:cNvPr>
              <p:cNvSpPr/>
              <p:nvPr/>
            </p:nvSpPr>
            <p:spPr>
              <a:xfrm>
                <a:off x="3066749" y="1025778"/>
                <a:ext cx="2120582" cy="23147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5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05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0" name="Rectangle 147">
                <a:extLst>
                  <a:ext uri="{FF2B5EF4-FFF2-40B4-BE49-F238E27FC236}">
                    <a16:creationId xmlns:a16="http://schemas.microsoft.com/office/drawing/2014/main" id="{DE069149-7FD2-4968-96A0-3DEEECAE2203}"/>
                  </a:ext>
                </a:extLst>
              </p:cNvPr>
              <p:cNvSpPr/>
              <p:nvPr/>
            </p:nvSpPr>
            <p:spPr>
              <a:xfrm>
                <a:off x="3088992" y="2830180"/>
                <a:ext cx="12668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車番</a:t>
                </a:r>
                <a:endParaRPr kumimoji="1" lang="en-US" altLang="ja-JP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  <a:p>
                <a:pPr algn="ctr" eaLnBrk="0" hangingPunct="0"/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自動認識</a:t>
                </a:r>
                <a:endParaRPr kumimoji="1" lang="en-US" altLang="ja-JP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cxnSp>
            <p:nvCxnSpPr>
              <p:cNvPr id="4" name="コネクタ: カギ線 3">
                <a:extLst>
                  <a:ext uri="{FF2B5EF4-FFF2-40B4-BE49-F238E27FC236}">
                    <a16:creationId xmlns:a16="http://schemas.microsoft.com/office/drawing/2014/main" id="{BCF1CE41-2396-4D34-8195-B9D98F2FA109}"/>
                  </a:ext>
                </a:extLst>
              </p:cNvPr>
              <p:cNvCxnSpPr>
                <a:cxnSpLocks/>
                <a:stCxn id="110" idx="4"/>
                <a:endCxn id="130" idx="2"/>
              </p:cNvCxnSpPr>
              <p:nvPr/>
            </p:nvCxnSpPr>
            <p:spPr>
              <a:xfrm rot="16200000" flipH="1">
                <a:off x="3826090" y="2507302"/>
                <a:ext cx="221608" cy="1355364"/>
              </a:xfrm>
              <a:prstGeom prst="bentConnector2">
                <a:avLst/>
              </a:prstGeom>
              <a:noFill/>
              <a:ln w="7302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2" name="コネクタ: カギ線 131">
                <a:extLst>
                  <a:ext uri="{FF2B5EF4-FFF2-40B4-BE49-F238E27FC236}">
                    <a16:creationId xmlns:a16="http://schemas.microsoft.com/office/drawing/2014/main" id="{697E3124-739E-41DA-8D8E-0AE965DEAF48}"/>
                  </a:ext>
                </a:extLst>
              </p:cNvPr>
              <p:cNvCxnSpPr>
                <a:cxnSpLocks/>
                <a:stCxn id="110" idx="0"/>
                <a:endCxn id="15" idx="1"/>
              </p:cNvCxnSpPr>
              <p:nvPr/>
            </p:nvCxnSpPr>
            <p:spPr>
              <a:xfrm rot="5400000" flipH="1" flipV="1">
                <a:off x="3431464" y="2132624"/>
                <a:ext cx="232880" cy="577384"/>
              </a:xfrm>
              <a:prstGeom prst="bentConnector2">
                <a:avLst/>
              </a:prstGeom>
              <a:noFill/>
              <a:ln w="7302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コネクタ: カギ線 134">
                <a:extLst>
                  <a:ext uri="{FF2B5EF4-FFF2-40B4-BE49-F238E27FC236}">
                    <a16:creationId xmlns:a16="http://schemas.microsoft.com/office/drawing/2014/main" id="{059FCEF8-3781-4765-9D4C-BABEBF7B6C7E}"/>
                  </a:ext>
                </a:extLst>
              </p:cNvPr>
              <p:cNvCxnSpPr>
                <a:cxnSpLocks/>
                <a:stCxn id="111" idx="6"/>
                <a:endCxn id="112" idx="0"/>
              </p:cNvCxnSpPr>
              <p:nvPr/>
            </p:nvCxnSpPr>
            <p:spPr>
              <a:xfrm>
                <a:off x="4296000" y="2309364"/>
                <a:ext cx="1249363" cy="228392"/>
              </a:xfrm>
              <a:prstGeom prst="bentConnector2">
                <a:avLst/>
              </a:prstGeom>
              <a:noFill/>
              <a:ln w="7302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コネクタ: カギ線 137">
                <a:extLst>
                  <a:ext uri="{FF2B5EF4-FFF2-40B4-BE49-F238E27FC236}">
                    <a16:creationId xmlns:a16="http://schemas.microsoft.com/office/drawing/2014/main" id="{F4DE5EB5-6551-4F3A-9E75-56622E6694D6}"/>
                  </a:ext>
                </a:extLst>
              </p:cNvPr>
              <p:cNvCxnSpPr>
                <a:cxnSpLocks/>
                <a:stCxn id="130" idx="6"/>
                <a:endCxn id="112" idx="4"/>
              </p:cNvCxnSpPr>
              <p:nvPr/>
            </p:nvCxnSpPr>
            <p:spPr>
              <a:xfrm flipV="1">
                <a:off x="5151000" y="3074180"/>
                <a:ext cx="394363" cy="221608"/>
              </a:xfrm>
              <a:prstGeom prst="bentConnector2">
                <a:avLst/>
              </a:prstGeom>
              <a:noFill/>
              <a:ln w="7302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519" name="正方形/長方形 518">
                <a:extLst>
                  <a:ext uri="{FF2B5EF4-FFF2-40B4-BE49-F238E27FC236}">
                    <a16:creationId xmlns:a16="http://schemas.microsoft.com/office/drawing/2014/main" id="{AA7B8B96-05AD-4E18-9DCB-CE9037A691A4}"/>
                  </a:ext>
                </a:extLst>
              </p:cNvPr>
              <p:cNvSpPr/>
              <p:nvPr/>
            </p:nvSpPr>
            <p:spPr>
              <a:xfrm>
                <a:off x="3066749" y="5517002"/>
                <a:ext cx="2105649" cy="22753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tIns="72000" anchor="ctr">
                <a:noAutofit/>
              </a:bodyPr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rPr>
                  <a:t>車番認識＆オーダー突合</a:t>
                </a:r>
                <a:endPara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36" name="テキスト ボックス 735">
                <a:extLst>
                  <a:ext uri="{FF2B5EF4-FFF2-40B4-BE49-F238E27FC236}">
                    <a16:creationId xmlns:a16="http://schemas.microsoft.com/office/drawing/2014/main" id="{3D9FB649-BB9F-4982-A43D-AC8074D927DF}"/>
                  </a:ext>
                </a:extLst>
              </p:cNvPr>
              <p:cNvSpPr txBox="1"/>
              <p:nvPr/>
            </p:nvSpPr>
            <p:spPr>
              <a:xfrm>
                <a:off x="3117185" y="6399000"/>
                <a:ext cx="2073296" cy="288000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lIns="72000" tIns="108000" rIns="72000" anchor="ctr" anchorCtr="0"/>
              <a:lstStyle>
                <a:defPPr>
                  <a:defRPr lang="ja-JP"/>
                </a:defPPr>
                <a:lvl1pPr marL="92075" indent="-92075" ea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latin typeface="メイリオ" panose="020B0604030504040204" pitchFamily="50" charset="-128"/>
                    <a:ea typeface="メイリオ" panose="020B0604030504040204" pitchFamily="50" charset="-128"/>
                  </a:defRPr>
                </a:lvl1pPr>
              </a:lstStyle>
              <a:p>
                <a:pPr marL="92075" marR="0" lvl="0" indent="-92075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ja-JP" altLang="en-US" sz="1000" b="1" kern="0" dirty="0">
                    <a:solidFill>
                      <a:prstClr val="black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洗車完了率</a:t>
                </a:r>
                <a:endParaRPr kumimoji="1" lang="en-US" altLang="ja-JP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FA8821CE-6C5E-4563-8DB2-CA038C3EA5B3}"/>
                  </a:ext>
                </a:extLst>
              </p:cNvPr>
              <p:cNvGrpSpPr/>
              <p:nvPr/>
            </p:nvGrpSpPr>
            <p:grpSpPr>
              <a:xfrm>
                <a:off x="3759576" y="2041152"/>
                <a:ext cx="536424" cy="536424"/>
                <a:chOff x="3207151" y="2041152"/>
                <a:chExt cx="536424" cy="536424"/>
              </a:xfrm>
            </p:grpSpPr>
            <p:sp>
              <p:nvSpPr>
                <p:cNvPr id="111" name="楕円 173">
                  <a:extLst>
                    <a:ext uri="{FF2B5EF4-FFF2-40B4-BE49-F238E27FC236}">
                      <a16:creationId xmlns:a16="http://schemas.microsoft.com/office/drawing/2014/main" id="{DAB2973B-DFD8-4385-A5DE-DBB64E3A10AE}"/>
                    </a:ext>
                  </a:extLst>
                </p:cNvPr>
                <p:cNvSpPr/>
                <p:nvPr/>
              </p:nvSpPr>
              <p:spPr bwMode="auto">
                <a:xfrm>
                  <a:off x="3207151" y="2041152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8BB152F1-A2B7-4247-A0CF-121BDA7491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2084"/>
                <a:stretch/>
              </p:blipFill>
              <p:spPr>
                <a:xfrm>
                  <a:off x="3284171" y="2136789"/>
                  <a:ext cx="382383" cy="336174"/>
                </a:xfrm>
                <a:prstGeom prst="rect">
                  <a:avLst/>
                </a:prstGeom>
              </p:spPr>
            </p:pic>
          </p:grp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041BA56A-4B6A-48D8-AE1F-D0A49A2DD74B}"/>
                  </a:ext>
                </a:extLst>
              </p:cNvPr>
              <p:cNvGrpSpPr/>
              <p:nvPr/>
            </p:nvGrpSpPr>
            <p:grpSpPr>
              <a:xfrm>
                <a:off x="2991000" y="2537756"/>
                <a:ext cx="536424" cy="536424"/>
                <a:chOff x="2262151" y="2537756"/>
                <a:chExt cx="536424" cy="536424"/>
              </a:xfrm>
            </p:grpSpPr>
            <p:sp>
              <p:nvSpPr>
                <p:cNvPr id="110" name="楕円 173">
                  <a:extLst>
                    <a:ext uri="{FF2B5EF4-FFF2-40B4-BE49-F238E27FC236}">
                      <a16:creationId xmlns:a16="http://schemas.microsoft.com/office/drawing/2014/main" id="{A93CA004-7DE9-49A2-BE40-37DF3E09427C}"/>
                    </a:ext>
                  </a:extLst>
                </p:cNvPr>
                <p:cNvSpPr/>
                <p:nvPr/>
              </p:nvSpPr>
              <p:spPr bwMode="auto">
                <a:xfrm>
                  <a:off x="2262151" y="2537756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pic>
              <p:nvPicPr>
                <p:cNvPr id="125" name="図 124">
                  <a:extLst>
                    <a:ext uri="{FF2B5EF4-FFF2-40B4-BE49-F238E27FC236}">
                      <a16:creationId xmlns:a16="http://schemas.microsoft.com/office/drawing/2014/main" id="{F7482094-F992-4873-9CC2-8AE79CDE3B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5263"/>
                <a:stretch/>
              </p:blipFill>
              <p:spPr>
                <a:xfrm>
                  <a:off x="2286136" y="2601868"/>
                  <a:ext cx="490882" cy="366872"/>
                </a:xfrm>
                <a:prstGeom prst="rect">
                  <a:avLst/>
                </a:prstGeom>
              </p:spPr>
            </p:pic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759CBCF1-9E68-4248-9F98-F5D75E99A7BE}"/>
                  </a:ext>
                </a:extLst>
              </p:cNvPr>
              <p:cNvGrpSpPr/>
              <p:nvPr/>
            </p:nvGrpSpPr>
            <p:grpSpPr>
              <a:xfrm>
                <a:off x="4614576" y="3027576"/>
                <a:ext cx="536424" cy="536424"/>
                <a:chOff x="4377151" y="3027576"/>
                <a:chExt cx="536424" cy="536424"/>
              </a:xfrm>
            </p:grpSpPr>
            <p:sp>
              <p:nvSpPr>
                <p:cNvPr id="130" name="楕円 173">
                  <a:extLst>
                    <a:ext uri="{FF2B5EF4-FFF2-40B4-BE49-F238E27FC236}">
                      <a16:creationId xmlns:a16="http://schemas.microsoft.com/office/drawing/2014/main" id="{44C8779E-482D-4C23-82F0-14A46325C176}"/>
                    </a:ext>
                  </a:extLst>
                </p:cNvPr>
                <p:cNvSpPr/>
                <p:nvPr/>
              </p:nvSpPr>
              <p:spPr bwMode="auto">
                <a:xfrm>
                  <a:off x="4377151" y="3027576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27" name="グループ化 26">
                  <a:extLst>
                    <a:ext uri="{FF2B5EF4-FFF2-40B4-BE49-F238E27FC236}">
                      <a16:creationId xmlns:a16="http://schemas.microsoft.com/office/drawing/2014/main" id="{9EEF8FE9-85A9-4D54-8022-030EE3F542D7}"/>
                    </a:ext>
                  </a:extLst>
                </p:cNvPr>
                <p:cNvGrpSpPr/>
                <p:nvPr/>
              </p:nvGrpSpPr>
              <p:grpSpPr>
                <a:xfrm>
                  <a:off x="4497124" y="3174430"/>
                  <a:ext cx="296479" cy="246442"/>
                  <a:chOff x="6730490" y="3155819"/>
                  <a:chExt cx="355510" cy="295510"/>
                </a:xfrm>
              </p:grpSpPr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AE6D8FB9-17DE-4374-8837-2D0760B7EFC2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730490" y="3155819"/>
                    <a:ext cx="355510" cy="287116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7BA49B30-1040-453E-B42D-9C57A612B90E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787526" y="3210298"/>
                    <a:ext cx="253474" cy="236834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25" name="正方形/長方形 24">
                    <a:extLst>
                      <a:ext uri="{FF2B5EF4-FFF2-40B4-BE49-F238E27FC236}">
                        <a16:creationId xmlns:a16="http://schemas.microsoft.com/office/drawing/2014/main" id="{88256A84-95D3-417D-B071-A6FC2D792D18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777102" y="3231355"/>
                    <a:ext cx="45719" cy="219974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31" name="正方形/長方形 130">
                    <a:extLst>
                      <a:ext uri="{FF2B5EF4-FFF2-40B4-BE49-F238E27FC236}">
                        <a16:creationId xmlns:a16="http://schemas.microsoft.com/office/drawing/2014/main" id="{0E115B21-E991-49D2-BDF1-273AF16E21BE}"/>
                      </a:ext>
                    </a:extLst>
                  </p:cNvPr>
                  <p:cNvSpPr/>
                  <p:nvPr/>
                </p:nvSpPr>
                <p:spPr bwMode="gray">
                  <a:xfrm rot="3841677">
                    <a:off x="6871849" y="3103969"/>
                    <a:ext cx="45719" cy="319114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04B409B0-B763-4883-BE22-4F469CFC1A97}"/>
                  </a:ext>
                </a:extLst>
              </p:cNvPr>
              <p:cNvGrpSpPr/>
              <p:nvPr/>
            </p:nvGrpSpPr>
            <p:grpSpPr>
              <a:xfrm>
                <a:off x="4614576" y="2041152"/>
                <a:ext cx="536424" cy="536424"/>
                <a:chOff x="4614576" y="2041152"/>
                <a:chExt cx="536424" cy="536424"/>
              </a:xfrm>
            </p:grpSpPr>
            <p:sp>
              <p:nvSpPr>
                <p:cNvPr id="127" name="楕円 173">
                  <a:extLst>
                    <a:ext uri="{FF2B5EF4-FFF2-40B4-BE49-F238E27FC236}">
                      <a16:creationId xmlns:a16="http://schemas.microsoft.com/office/drawing/2014/main" id="{AF200237-E4E4-4C73-8158-A6AC6AD31B3B}"/>
                    </a:ext>
                  </a:extLst>
                </p:cNvPr>
                <p:cNvSpPr/>
                <p:nvPr/>
              </p:nvSpPr>
              <p:spPr bwMode="auto">
                <a:xfrm>
                  <a:off x="4614576" y="2041152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34" name="グループ化 33">
                  <a:extLst>
                    <a:ext uri="{FF2B5EF4-FFF2-40B4-BE49-F238E27FC236}">
                      <a16:creationId xmlns:a16="http://schemas.microsoft.com/office/drawing/2014/main" id="{636A8E1B-1A92-4756-8046-D4401E200811}"/>
                    </a:ext>
                  </a:extLst>
                </p:cNvPr>
                <p:cNvGrpSpPr/>
                <p:nvPr/>
              </p:nvGrpSpPr>
              <p:grpSpPr>
                <a:xfrm>
                  <a:off x="4731373" y="2178654"/>
                  <a:ext cx="328167" cy="302247"/>
                  <a:chOff x="6759549" y="2173890"/>
                  <a:chExt cx="328167" cy="302247"/>
                </a:xfrm>
              </p:grpSpPr>
              <p:grpSp>
                <p:nvGrpSpPr>
                  <p:cNvPr id="144" name="グループ化 143">
                    <a:extLst>
                      <a:ext uri="{FF2B5EF4-FFF2-40B4-BE49-F238E27FC236}">
                        <a16:creationId xmlns:a16="http://schemas.microsoft.com/office/drawing/2014/main" id="{EB8C40E2-395F-4ED2-A590-1B8D2E4339A9}"/>
                      </a:ext>
                    </a:extLst>
                  </p:cNvPr>
                  <p:cNvGrpSpPr/>
                  <p:nvPr/>
                </p:nvGrpSpPr>
                <p:grpSpPr>
                  <a:xfrm>
                    <a:off x="6759549" y="2173890"/>
                    <a:ext cx="296479" cy="246442"/>
                    <a:chOff x="6730490" y="3155819"/>
                    <a:chExt cx="355510" cy="295510"/>
                  </a:xfrm>
                </p:grpSpPr>
                <p:sp>
                  <p:nvSpPr>
                    <p:cNvPr id="145" name="正方形/長方形 144">
                      <a:extLst>
                        <a:ext uri="{FF2B5EF4-FFF2-40B4-BE49-F238E27FC236}">
                          <a16:creationId xmlns:a16="http://schemas.microsoft.com/office/drawing/2014/main" id="{E3EA425E-FB6D-44FC-8BEA-AB9E8CB373C5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6730490" y="3155819"/>
                      <a:ext cx="355510" cy="287116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635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72000" tIns="72000" rIns="72000" bIns="7200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600" kern="0" dirty="0">
                        <a:solidFill>
                          <a:sysClr val="windowText" lastClr="0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46" name="正方形/長方形 145">
                      <a:extLst>
                        <a:ext uri="{FF2B5EF4-FFF2-40B4-BE49-F238E27FC236}">
                          <a16:creationId xmlns:a16="http://schemas.microsoft.com/office/drawing/2014/main" id="{B2885431-2FB4-46B6-A346-02E492B5F018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6787526" y="3210298"/>
                      <a:ext cx="253474" cy="2368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72000" tIns="72000" rIns="72000" bIns="7200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600" kern="0" dirty="0">
                        <a:solidFill>
                          <a:sysClr val="windowText" lastClr="0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48" name="正方形/長方形 147">
                      <a:extLst>
                        <a:ext uri="{FF2B5EF4-FFF2-40B4-BE49-F238E27FC236}">
                          <a16:creationId xmlns:a16="http://schemas.microsoft.com/office/drawing/2014/main" id="{5058FAE3-6003-42F4-8F45-EEE037B9796E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6777102" y="3231355"/>
                      <a:ext cx="45719" cy="219974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6350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72000" tIns="72000" rIns="72000" bIns="7200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600" kern="0" dirty="0">
                        <a:solidFill>
                          <a:sysClr val="windowText" lastClr="0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49" name="正方形/長方形 148">
                      <a:extLst>
                        <a:ext uri="{FF2B5EF4-FFF2-40B4-BE49-F238E27FC236}">
                          <a16:creationId xmlns:a16="http://schemas.microsoft.com/office/drawing/2014/main" id="{6FB1CF3B-678D-4363-8793-43E421AE8530}"/>
                        </a:ext>
                      </a:extLst>
                    </p:cNvPr>
                    <p:cNvSpPr/>
                    <p:nvPr/>
                  </p:nvSpPr>
                  <p:spPr bwMode="gray">
                    <a:xfrm rot="3841677">
                      <a:off x="6871849" y="3103969"/>
                      <a:ext cx="45719" cy="319114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6350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vert="horz" wrap="square" lIns="72000" tIns="72000" rIns="72000" bIns="7200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600" kern="0" dirty="0">
                        <a:solidFill>
                          <a:sysClr val="windowText" lastClr="00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Arial" pitchFamily="34" charset="0"/>
                      </a:endParaRPr>
                    </a:p>
                  </p:txBody>
                </p:sp>
              </p:grpSp>
              <p:pic>
                <p:nvPicPr>
                  <p:cNvPr id="33" name="図 32">
                    <a:extLst>
                      <a:ext uri="{FF2B5EF4-FFF2-40B4-BE49-F238E27FC236}">
                        <a16:creationId xmlns:a16="http://schemas.microsoft.com/office/drawing/2014/main" id="{7562BB27-F262-4C9A-B628-98F42867BC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7747"/>
                  <a:stretch/>
                </p:blipFill>
                <p:spPr>
                  <a:xfrm>
                    <a:off x="6836549" y="2269544"/>
                    <a:ext cx="251167" cy="20659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79" name="テキスト ボックス 178">
                <a:extLst>
                  <a:ext uri="{FF2B5EF4-FFF2-40B4-BE49-F238E27FC236}">
                    <a16:creationId xmlns:a16="http://schemas.microsoft.com/office/drawing/2014/main" id="{E6D8907B-EA63-4569-AEB1-03A23400FA1C}"/>
                  </a:ext>
                </a:extLst>
              </p:cNvPr>
              <p:cNvSpPr txBox="1"/>
              <p:nvPr/>
            </p:nvSpPr>
            <p:spPr>
              <a:xfrm>
                <a:off x="3066749" y="4700086"/>
                <a:ext cx="2106165" cy="744544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>
                <a:noFill/>
                <a:prstDash val="solid"/>
              </a:ln>
            </p:spPr>
            <p:txBody>
              <a:bodyPr lIns="72000" tIns="36000" rIns="72000" bIns="0" anchor="ctr" anchorCtr="0"/>
              <a:lstStyle>
                <a:defPPr>
                  <a:defRPr lang="de-DE"/>
                </a:defPPr>
                <a:lvl1pPr marL="0" marR="0" lvl="0" indent="0" defTabSz="7366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kumimoji="1" sz="1000" b="1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defRPr>
                </a:lvl1pPr>
              </a:lstStyle>
              <a:p>
                <a:r>
                  <a:rPr lang="ja-JP" altLang="en-US" dirty="0"/>
                  <a:t>案内が分かりやすく、本当に何にもしなくていいのは便利で安心</a:t>
                </a:r>
                <a:endParaRPr lang="en-US" altLang="ja-JP" dirty="0"/>
              </a:p>
              <a:p>
                <a:r>
                  <a:rPr lang="ja-JP" altLang="en-US" dirty="0"/>
                  <a:t>こんな便利な洗車はじめてだ</a:t>
                </a:r>
                <a:endParaRPr lang="en-US" altLang="ja-JP" dirty="0"/>
              </a:p>
            </p:txBody>
          </p:sp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EB5755F9-0F5B-4870-A86F-017D661022A6}"/>
                  </a:ext>
                </a:extLst>
              </p:cNvPr>
              <p:cNvSpPr txBox="1"/>
              <p:nvPr/>
            </p:nvSpPr>
            <p:spPr>
              <a:xfrm>
                <a:off x="3066749" y="3831277"/>
                <a:ext cx="2106164" cy="76949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>
                <a:noFill/>
                <a:prstDash val="solid"/>
              </a:ln>
            </p:spPr>
            <p:txBody>
              <a:bodyPr lIns="72000" tIns="36000" rIns="72000" bIns="0" anchor="ctr" anchorCtr="0"/>
              <a:lstStyle>
                <a:defPPr>
                  <a:defRPr lang="de-DE"/>
                </a:defPPr>
                <a:lvl1pPr marL="0" marR="0" lvl="0" indent="0" defTabSz="7366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kumimoji="1" sz="1000" b="1" kern="0">
                    <a:solidFill>
                      <a:prstClr val="black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defRPr>
                </a:lvl1pPr>
              </a:lstStyle>
              <a:p>
                <a:r>
                  <a:rPr lang="ja-JP" altLang="en-US" dirty="0"/>
                  <a:t>ちゃんとオーダーが通ってるか不安になる</a:t>
                </a:r>
                <a:endParaRPr lang="en-US" altLang="ja-JP" dirty="0"/>
              </a:p>
              <a:p>
                <a:r>
                  <a:rPr lang="ja-JP" altLang="en-US" dirty="0"/>
                  <a:t>本当に何もしなくても洗車できるのか気になる</a:t>
                </a:r>
                <a:endParaRPr lang="en-US" altLang="ja-JP" dirty="0"/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48BAF8CD-1203-43AA-80B2-1A71E15B24A0}"/>
                  </a:ext>
                </a:extLst>
              </p:cNvPr>
              <p:cNvSpPr/>
              <p:nvPr/>
            </p:nvSpPr>
            <p:spPr>
              <a:xfrm>
                <a:off x="3066749" y="5795082"/>
                <a:ext cx="2105649" cy="22753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tIns="72000" anchor="ctr">
                <a:noAutofit/>
              </a:bodyPr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rPr>
                  <a:t>ゲート自動オープン指示</a:t>
                </a:r>
                <a:endPara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>
                <a:extLst>
                  <a:ext uri="{FF2B5EF4-FFF2-40B4-BE49-F238E27FC236}">
                    <a16:creationId xmlns:a16="http://schemas.microsoft.com/office/drawing/2014/main" id="{16597297-D039-4FC7-9882-CECB5AE6F3E6}"/>
                  </a:ext>
                </a:extLst>
              </p:cNvPr>
              <p:cNvSpPr/>
              <p:nvPr/>
            </p:nvSpPr>
            <p:spPr>
              <a:xfrm>
                <a:off x="3066749" y="6073162"/>
                <a:ext cx="2105649" cy="227534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tIns="72000" anchor="ctr">
                <a:noAutofit/>
              </a:bodyPr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rPr>
                  <a:t>オーダー番号表示</a:t>
                </a:r>
                <a:endPara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50" name="矢印: 右 249">
                <a:extLst>
                  <a:ext uri="{FF2B5EF4-FFF2-40B4-BE49-F238E27FC236}">
                    <a16:creationId xmlns:a16="http://schemas.microsoft.com/office/drawing/2014/main" id="{583AFDA8-C5C1-4F1B-9E49-A3360FCDE119}"/>
                  </a:ext>
                </a:extLst>
              </p:cNvPr>
              <p:cNvSpPr/>
              <p:nvPr/>
            </p:nvSpPr>
            <p:spPr bwMode="gray">
              <a:xfrm rot="5400000">
                <a:off x="4069163" y="4515025"/>
                <a:ext cx="201674" cy="25200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rgbClr val="778888">
                    <a:lumMod val="20000"/>
                    <a:lumOff val="8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343A15F9-DB1C-4CD5-8FAA-C8CDE5130DC6}"/>
              </a:ext>
            </a:extLst>
          </p:cNvPr>
          <p:cNvGrpSpPr/>
          <p:nvPr/>
        </p:nvGrpSpPr>
        <p:grpSpPr>
          <a:xfrm>
            <a:off x="7331027" y="1025778"/>
            <a:ext cx="2575715" cy="5661222"/>
            <a:chOff x="5082860" y="1025778"/>
            <a:chExt cx="2575715" cy="5661222"/>
          </a:xfrm>
        </p:grpSpPr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0BD19F08-94B9-4272-A7EC-5CFE4B28D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000" y="2801349"/>
              <a:ext cx="523670" cy="0"/>
            </a:xfrm>
            <a:prstGeom prst="straightConnector1">
              <a:avLst/>
            </a:prstGeom>
            <a:noFill/>
            <a:ln w="73025" cap="flat" cmpd="sng" algn="ctr">
              <a:solidFill>
                <a:srgbClr val="FFFFFF">
                  <a:lumMod val="65000"/>
                </a:srgbClr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47" name="楕円 173">
              <a:extLst>
                <a:ext uri="{FF2B5EF4-FFF2-40B4-BE49-F238E27FC236}">
                  <a16:creationId xmlns:a16="http://schemas.microsoft.com/office/drawing/2014/main" id="{F0CBB6F2-7A74-460B-8FD2-B3A5E07A7E1E}"/>
                </a:ext>
              </a:extLst>
            </p:cNvPr>
            <p:cNvSpPr/>
            <p:nvPr/>
          </p:nvSpPr>
          <p:spPr bwMode="auto">
            <a:xfrm>
              <a:off x="6771000" y="2537756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159" name="グループ化 158">
              <a:extLst>
                <a:ext uri="{FF2B5EF4-FFF2-40B4-BE49-F238E27FC236}">
                  <a16:creationId xmlns:a16="http://schemas.microsoft.com/office/drawing/2014/main" id="{CC503FA2-C330-4157-8809-56935A85318A}"/>
                </a:ext>
              </a:extLst>
            </p:cNvPr>
            <p:cNvGrpSpPr/>
            <p:nvPr/>
          </p:nvGrpSpPr>
          <p:grpSpPr>
            <a:xfrm>
              <a:off x="6864587" y="2592316"/>
              <a:ext cx="442837" cy="340925"/>
              <a:chOff x="8269964" y="2531221"/>
              <a:chExt cx="506199" cy="389705"/>
            </a:xfrm>
          </p:grpSpPr>
          <p:pic>
            <p:nvPicPr>
              <p:cNvPr id="160" name="図 159">
                <a:extLst>
                  <a:ext uri="{FF2B5EF4-FFF2-40B4-BE49-F238E27FC236}">
                    <a16:creationId xmlns:a16="http://schemas.microsoft.com/office/drawing/2014/main" id="{F62F9BA8-668F-4A98-885B-2B50389C2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13"/>
              <a:stretch/>
            </p:blipFill>
            <p:spPr>
              <a:xfrm>
                <a:off x="8269964" y="2531221"/>
                <a:ext cx="506199" cy="389705"/>
              </a:xfrm>
              <a:prstGeom prst="rect">
                <a:avLst/>
              </a:prstGeom>
            </p:spPr>
          </p:pic>
          <p:sp>
            <p:nvSpPr>
              <p:cNvPr id="161" name="四角形: 角を丸くする 160">
                <a:extLst>
                  <a:ext uri="{FF2B5EF4-FFF2-40B4-BE49-F238E27FC236}">
                    <a16:creationId xmlns:a16="http://schemas.microsoft.com/office/drawing/2014/main" id="{E12299E1-EE12-4B50-BD69-CCA4BC5A054D}"/>
                  </a:ext>
                </a:extLst>
              </p:cNvPr>
              <p:cNvSpPr/>
              <p:nvPr/>
            </p:nvSpPr>
            <p:spPr bwMode="gray">
              <a:xfrm>
                <a:off x="8343430" y="2628497"/>
                <a:ext cx="340196" cy="84542"/>
              </a:xfrm>
              <a:prstGeom prst="roundRect">
                <a:avLst>
                  <a:gd name="adj" fmla="val 600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62" name="四角形: 角を丸くする 161">
                <a:extLst>
                  <a:ext uri="{FF2B5EF4-FFF2-40B4-BE49-F238E27FC236}">
                    <a16:creationId xmlns:a16="http://schemas.microsoft.com/office/drawing/2014/main" id="{5DAA809E-130E-4BE9-A8FA-FC2AD60E8F9A}"/>
                  </a:ext>
                </a:extLst>
              </p:cNvPr>
              <p:cNvSpPr/>
              <p:nvPr/>
            </p:nvSpPr>
            <p:spPr bwMode="gray">
              <a:xfrm>
                <a:off x="8375969" y="2713266"/>
                <a:ext cx="275906" cy="158522"/>
              </a:xfrm>
              <a:prstGeom prst="roundRect">
                <a:avLst>
                  <a:gd name="adj" fmla="val 600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63" name="四角形: 角を丸くする 162">
                <a:extLst>
                  <a:ext uri="{FF2B5EF4-FFF2-40B4-BE49-F238E27FC236}">
                    <a16:creationId xmlns:a16="http://schemas.microsoft.com/office/drawing/2014/main" id="{7B7C6101-88F5-4D15-B37D-CA82E85E202E}"/>
                  </a:ext>
                </a:extLst>
              </p:cNvPr>
              <p:cNvSpPr/>
              <p:nvPr/>
            </p:nvSpPr>
            <p:spPr bwMode="gray">
              <a:xfrm>
                <a:off x="8651813" y="2803526"/>
                <a:ext cx="49274" cy="68261"/>
              </a:xfrm>
              <a:prstGeom prst="roundRect">
                <a:avLst>
                  <a:gd name="adj" fmla="val 600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FF589A20-26D1-40E0-83FA-EB5D036421B5}"/>
                </a:ext>
              </a:extLst>
            </p:cNvPr>
            <p:cNvCxnSpPr>
              <a:cxnSpLocks/>
              <a:stCxn id="112" idx="6"/>
              <a:endCxn id="147" idx="2"/>
            </p:cNvCxnSpPr>
            <p:nvPr/>
          </p:nvCxnSpPr>
          <p:spPr>
            <a:xfrm>
              <a:off x="5813575" y="2805968"/>
              <a:ext cx="957425" cy="0"/>
            </a:xfrm>
            <a:prstGeom prst="straightConnector1">
              <a:avLst/>
            </a:prstGeom>
            <a:noFill/>
            <a:ln w="73025" cap="flat" cmpd="sng" algn="ctr">
              <a:solidFill>
                <a:srgbClr val="FFFFFF">
                  <a:lumMod val="65000"/>
                </a:srgbClr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604" name="ホームベース 130">
              <a:extLst>
                <a:ext uri="{FF2B5EF4-FFF2-40B4-BE49-F238E27FC236}">
                  <a16:creationId xmlns:a16="http://schemas.microsoft.com/office/drawing/2014/main" id="{6AA92379-9569-4009-B70B-9DDB1BEA5055}"/>
                </a:ext>
              </a:extLst>
            </p:cNvPr>
            <p:cNvSpPr/>
            <p:nvPr/>
          </p:nvSpPr>
          <p:spPr>
            <a:xfrm>
              <a:off x="5277702" y="1025778"/>
              <a:ext cx="2106165" cy="23147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35D7F60C-F15C-4B8C-93B2-7242B844B17B}"/>
                </a:ext>
              </a:extLst>
            </p:cNvPr>
            <p:cNvSpPr txBox="1"/>
            <p:nvPr/>
          </p:nvSpPr>
          <p:spPr>
            <a:xfrm>
              <a:off x="5265545" y="1315156"/>
              <a:ext cx="2106165" cy="34677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>
              <a:noFill/>
              <a:prstDash val="solid"/>
            </a:ln>
          </p:spPr>
          <p:txBody>
            <a:bodyPr lIns="72000" tIns="36000" rIns="72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r>
                <a:rPr lang="ja-JP" altLang="en-US" dirty="0"/>
                <a:t>洗車終了時に提携店舗クーポンを受け取る</a:t>
              </a:r>
              <a:endParaRPr lang="en-US" altLang="ja-JP" dirty="0"/>
            </a:p>
          </p:txBody>
        </p:sp>
        <p:sp>
          <p:nvSpPr>
            <p:cNvPr id="112" name="楕円 173">
              <a:extLst>
                <a:ext uri="{FF2B5EF4-FFF2-40B4-BE49-F238E27FC236}">
                  <a16:creationId xmlns:a16="http://schemas.microsoft.com/office/drawing/2014/main" id="{5804288F-383C-40AD-B6E2-2226E491898B}"/>
                </a:ext>
              </a:extLst>
            </p:cNvPr>
            <p:cNvSpPr/>
            <p:nvPr/>
          </p:nvSpPr>
          <p:spPr bwMode="auto">
            <a:xfrm>
              <a:off x="5277151" y="2537756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" name="Rectangle 147">
              <a:extLst>
                <a:ext uri="{FF2B5EF4-FFF2-40B4-BE49-F238E27FC236}">
                  <a16:creationId xmlns:a16="http://schemas.microsoft.com/office/drawing/2014/main" id="{C3D7F357-19CF-4CBC-A508-93DCA6C3142B}"/>
                </a:ext>
              </a:extLst>
            </p:cNvPr>
            <p:cNvSpPr/>
            <p:nvPr/>
          </p:nvSpPr>
          <p:spPr>
            <a:xfrm>
              <a:off x="5082860" y="2067032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スタンプ受領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50" name="楕円 173">
              <a:extLst>
                <a:ext uri="{FF2B5EF4-FFF2-40B4-BE49-F238E27FC236}">
                  <a16:creationId xmlns:a16="http://schemas.microsoft.com/office/drawing/2014/main" id="{0382D2BB-10AB-48E7-BCC6-8504626C05FA}"/>
                </a:ext>
              </a:extLst>
            </p:cNvPr>
            <p:cNvSpPr/>
            <p:nvPr/>
          </p:nvSpPr>
          <p:spPr bwMode="auto">
            <a:xfrm>
              <a:off x="5985288" y="2537756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53" name="Rectangle 147">
              <a:extLst>
                <a:ext uri="{FF2B5EF4-FFF2-40B4-BE49-F238E27FC236}">
                  <a16:creationId xmlns:a16="http://schemas.microsoft.com/office/drawing/2014/main" id="{3CAFF206-EFED-4FAB-A60D-8BDA4D7EA32C}"/>
                </a:ext>
              </a:extLst>
            </p:cNvPr>
            <p:cNvSpPr/>
            <p:nvPr/>
          </p:nvSpPr>
          <p:spPr>
            <a:xfrm>
              <a:off x="5691000" y="3161637"/>
              <a:ext cx="11031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提携店舗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クーポン受領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54" name="Rectangle 147">
              <a:extLst>
                <a:ext uri="{FF2B5EF4-FFF2-40B4-BE49-F238E27FC236}">
                  <a16:creationId xmlns:a16="http://schemas.microsoft.com/office/drawing/2014/main" id="{184694C6-DEF8-443C-B8CF-6C29CFE10B80}"/>
                </a:ext>
              </a:extLst>
            </p:cNvPr>
            <p:cNvSpPr/>
            <p:nvPr/>
          </p:nvSpPr>
          <p:spPr>
            <a:xfrm>
              <a:off x="6477860" y="2173890"/>
              <a:ext cx="11031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クーポン適用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（コンビニ等）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07" name="正方形/長方形 506">
              <a:extLst>
                <a:ext uri="{FF2B5EF4-FFF2-40B4-BE49-F238E27FC236}">
                  <a16:creationId xmlns:a16="http://schemas.microsoft.com/office/drawing/2014/main" id="{DC86979E-4520-435A-B5D8-FFC2D4AD6D7B}"/>
                </a:ext>
              </a:extLst>
            </p:cNvPr>
            <p:cNvSpPr/>
            <p:nvPr/>
          </p:nvSpPr>
          <p:spPr>
            <a:xfrm>
              <a:off x="5278216" y="5517002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提携店舗クーポン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7" name="テキスト ボックス 736">
              <a:extLst>
                <a:ext uri="{FF2B5EF4-FFF2-40B4-BE49-F238E27FC236}">
                  <a16:creationId xmlns:a16="http://schemas.microsoft.com/office/drawing/2014/main" id="{D640DCDF-3355-48F5-B8E8-9E301A0846E7}"/>
                </a:ext>
              </a:extLst>
            </p:cNvPr>
            <p:cNvSpPr txBox="1"/>
            <p:nvPr/>
          </p:nvSpPr>
          <p:spPr>
            <a:xfrm>
              <a:off x="5293635" y="6399000"/>
              <a:ext cx="2364940" cy="2880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72000" tIns="108000" rIns="72000" anchor="ctr" anchorCtr="0"/>
            <a:lstStyle>
              <a:defPPr>
                <a:defRPr lang="ja-JP"/>
              </a:defPPr>
              <a:lvl1pPr marL="92075" indent="-92075" ea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提携店舗クーポン利用率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スタンプカード利用率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32D3B7F7-A8EE-4086-989A-8D0D8519231B}"/>
                </a:ext>
              </a:extLst>
            </p:cNvPr>
            <p:cNvSpPr/>
            <p:nvPr/>
          </p:nvSpPr>
          <p:spPr>
            <a:xfrm>
              <a:off x="5278216" y="5806995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スタンプカード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01E74AF-B571-4EFD-B4CE-9ACE75A26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48"/>
            <a:stretch/>
          </p:blipFill>
          <p:spPr>
            <a:xfrm>
              <a:off x="5337677" y="2609228"/>
              <a:ext cx="428247" cy="369800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1B62956A-A11B-407E-83FB-83025C0E9DFA}"/>
                </a:ext>
              </a:extLst>
            </p:cNvPr>
            <p:cNvGrpSpPr/>
            <p:nvPr/>
          </p:nvGrpSpPr>
          <p:grpSpPr>
            <a:xfrm>
              <a:off x="6822276" y="2758756"/>
              <a:ext cx="256610" cy="193792"/>
              <a:chOff x="9357548" y="2805968"/>
              <a:chExt cx="303336" cy="229080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EBAA899-F105-4FD1-B695-5E87E89DBDCE}"/>
                  </a:ext>
                </a:extLst>
              </p:cNvPr>
              <p:cNvSpPr/>
              <p:nvPr/>
            </p:nvSpPr>
            <p:spPr bwMode="gray">
              <a:xfrm>
                <a:off x="9392371" y="2840006"/>
                <a:ext cx="239400" cy="16771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pic>
            <p:nvPicPr>
              <p:cNvPr id="129" name="図 128">
                <a:extLst>
                  <a:ext uri="{FF2B5EF4-FFF2-40B4-BE49-F238E27FC236}">
                    <a16:creationId xmlns:a16="http://schemas.microsoft.com/office/drawing/2014/main" id="{1ED43EDF-5339-41D2-AA1D-4AC6BEC3C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14"/>
              <a:stretch/>
            </p:blipFill>
            <p:spPr>
              <a:xfrm>
                <a:off x="9357548" y="2805968"/>
                <a:ext cx="303336" cy="229080"/>
              </a:xfrm>
              <a:prstGeom prst="rect">
                <a:avLst/>
              </a:prstGeom>
            </p:spPr>
          </p:pic>
        </p:grp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BEB68A8-5859-4BE7-B557-46725D3513D3}"/>
                </a:ext>
              </a:extLst>
            </p:cNvPr>
            <p:cNvGrpSpPr/>
            <p:nvPr/>
          </p:nvGrpSpPr>
          <p:grpSpPr>
            <a:xfrm>
              <a:off x="6060156" y="2665993"/>
              <a:ext cx="386689" cy="292028"/>
              <a:chOff x="8400156" y="2665993"/>
              <a:chExt cx="386689" cy="292028"/>
            </a:xfrm>
          </p:grpSpPr>
          <p:pic>
            <p:nvPicPr>
              <p:cNvPr id="126" name="図 125">
                <a:extLst>
                  <a:ext uri="{FF2B5EF4-FFF2-40B4-BE49-F238E27FC236}">
                    <a16:creationId xmlns:a16="http://schemas.microsoft.com/office/drawing/2014/main" id="{51BD0F07-D985-456C-BCFC-D97B478EB6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14"/>
              <a:stretch/>
            </p:blipFill>
            <p:spPr>
              <a:xfrm>
                <a:off x="8400156" y="2665993"/>
                <a:ext cx="386689" cy="292028"/>
              </a:xfrm>
              <a:prstGeom prst="rect">
                <a:avLst/>
              </a:prstGeom>
            </p:spPr>
          </p:pic>
          <p:sp>
            <p:nvSpPr>
              <p:cNvPr id="164" name="四角形: 角を丸くする 163">
                <a:extLst>
                  <a:ext uri="{FF2B5EF4-FFF2-40B4-BE49-F238E27FC236}">
                    <a16:creationId xmlns:a16="http://schemas.microsoft.com/office/drawing/2014/main" id="{EA5D9E21-33BB-4002-BD38-CD5AC383E962}"/>
                  </a:ext>
                </a:extLst>
              </p:cNvPr>
              <p:cNvSpPr/>
              <p:nvPr/>
            </p:nvSpPr>
            <p:spPr bwMode="gray">
              <a:xfrm>
                <a:off x="8433211" y="2699156"/>
                <a:ext cx="321549" cy="230271"/>
              </a:xfrm>
              <a:prstGeom prst="roundRect">
                <a:avLst>
                  <a:gd name="adj" fmla="val 600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87B0EF3D-3E68-46CD-840E-453EEF32B01C}"/>
                </a:ext>
              </a:extLst>
            </p:cNvPr>
            <p:cNvSpPr txBox="1"/>
            <p:nvPr/>
          </p:nvSpPr>
          <p:spPr>
            <a:xfrm>
              <a:off x="5277702" y="4700086"/>
              <a:ext cx="2106165" cy="74454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>
              <a:noFill/>
              <a:prstDash val="solid"/>
            </a:ln>
          </p:spPr>
          <p:txBody>
            <a:bodyPr lIns="72000" tIns="36000" rIns="72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r>
                <a:rPr lang="ja-JP" altLang="en-US" dirty="0"/>
                <a:t>無料なのにスタンプもらえたし、次回からも使ってみようかな</a:t>
              </a:r>
              <a:endParaRPr lang="en-US" altLang="ja-JP" dirty="0"/>
            </a:p>
            <a:p>
              <a:r>
                <a:rPr lang="ja-JP" altLang="en-US" dirty="0"/>
                <a:t>洗車している間は暇だし、友達に</a:t>
              </a:r>
              <a:r>
                <a:rPr lang="ja-JP" altLang="en-US" dirty="0" err="1"/>
                <a:t>お</a:t>
              </a:r>
              <a:r>
                <a:rPr lang="ja-JP" altLang="en-US" dirty="0"/>
                <a:t>勧めてみよう</a:t>
              </a:r>
              <a:endParaRPr lang="en-US" altLang="ja-JP" dirty="0"/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3036EB4F-2F66-419C-A9F6-6D17793304DD}"/>
                </a:ext>
              </a:extLst>
            </p:cNvPr>
            <p:cNvSpPr txBox="1"/>
            <p:nvPr/>
          </p:nvSpPr>
          <p:spPr>
            <a:xfrm>
              <a:off x="5277702" y="3831277"/>
              <a:ext cx="2106164" cy="7694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>
              <a:noFill/>
              <a:prstDash val="solid"/>
            </a:ln>
          </p:spPr>
          <p:txBody>
            <a:bodyPr lIns="72000" tIns="36000" rIns="72000" bIns="0" anchor="ctr" anchorCtr="0"/>
            <a:lstStyle>
              <a:defPPr>
                <a:defRPr lang="ja-JP"/>
              </a:defPPr>
              <a:lvl1pPr eaLnBrk="1" hangingPunct="1">
                <a:spcBef>
                  <a:spcPts val="30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洗車している間は暇だと感じる</a:t>
              </a:r>
              <a:endParaRPr kumimoji="1" lang="en-US" altLang="ja-JP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1" name="矢印: 右 250">
              <a:extLst>
                <a:ext uri="{FF2B5EF4-FFF2-40B4-BE49-F238E27FC236}">
                  <a16:creationId xmlns:a16="http://schemas.microsoft.com/office/drawing/2014/main" id="{3710ED3B-90A6-4A5E-B26D-7E26D3D4D503}"/>
                </a:ext>
              </a:extLst>
            </p:cNvPr>
            <p:cNvSpPr/>
            <p:nvPr/>
          </p:nvSpPr>
          <p:spPr bwMode="gray">
            <a:xfrm rot="5400000">
              <a:off x="6211163" y="4515025"/>
              <a:ext cx="201674" cy="252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778888">
                  <a:lumMod val="20000"/>
                  <a:lumOff val="80000"/>
                </a:srgbClr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73" name="Rectangle 147">
            <a:extLst>
              <a:ext uri="{FF2B5EF4-FFF2-40B4-BE49-F238E27FC236}">
                <a16:creationId xmlns:a16="http://schemas.microsoft.com/office/drawing/2014/main" id="{1460E7C4-0A0A-492D-A9B7-5025A8C9CA90}"/>
              </a:ext>
            </a:extLst>
          </p:cNvPr>
          <p:cNvSpPr/>
          <p:nvPr/>
        </p:nvSpPr>
        <p:spPr>
          <a:xfrm>
            <a:off x="9639268" y="2596571"/>
            <a:ext cx="168963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サービス継続利用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ユーザーシナリオへ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7" name="Rectangle 147">
            <a:extLst>
              <a:ext uri="{FF2B5EF4-FFF2-40B4-BE49-F238E27FC236}">
                <a16:creationId xmlns:a16="http://schemas.microsoft.com/office/drawing/2014/main" id="{F2FA2110-0532-47CC-99FC-1A32F8DCB511}"/>
              </a:ext>
            </a:extLst>
          </p:cNvPr>
          <p:cNvSpPr/>
          <p:nvPr/>
        </p:nvSpPr>
        <p:spPr>
          <a:xfrm>
            <a:off x="1979099" y="3150225"/>
            <a:ext cx="126686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プリオーダー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確定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13ED2183-1146-4E75-AEB4-21F2BCE111A4}"/>
              </a:ext>
            </a:extLst>
          </p:cNvPr>
          <p:cNvCxnSpPr>
            <a:cxnSpLocks/>
            <a:stCxn id="193" idx="6"/>
            <a:endCxn id="109" idx="2"/>
          </p:cNvCxnSpPr>
          <p:nvPr/>
        </p:nvCxnSpPr>
        <p:spPr>
          <a:xfrm flipV="1">
            <a:off x="1414430" y="2805968"/>
            <a:ext cx="2024737" cy="21469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8" name="ホームベース 130">
            <a:extLst>
              <a:ext uri="{FF2B5EF4-FFF2-40B4-BE49-F238E27FC236}">
                <a16:creationId xmlns:a16="http://schemas.microsoft.com/office/drawing/2014/main" id="{39EDCCAD-497B-4AFC-8DC5-7724263BF087}"/>
              </a:ext>
            </a:extLst>
          </p:cNvPr>
          <p:cNvSpPr/>
          <p:nvPr/>
        </p:nvSpPr>
        <p:spPr>
          <a:xfrm>
            <a:off x="854099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5. 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無料洗車オーダーする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0913FCB6-E5A9-47E9-9CC5-6878580B837A}"/>
              </a:ext>
            </a:extLst>
          </p:cNvPr>
          <p:cNvSpPr/>
          <p:nvPr/>
        </p:nvSpPr>
        <p:spPr>
          <a:xfrm>
            <a:off x="854098" y="5525498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車両状態（汚れ具合）登録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C00D5EC-B3D7-41BE-BA77-F9FE8A34D3B6}"/>
              </a:ext>
            </a:extLst>
          </p:cNvPr>
          <p:cNvSpPr txBox="1"/>
          <p:nvPr/>
        </p:nvSpPr>
        <p:spPr>
          <a:xfrm>
            <a:off x="854098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92075" marR="0" lvl="0" indent="-92075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プリオーダー完了率</a:t>
            </a:r>
            <a:endParaRPr kumimoji="1" lang="en-US" altLang="ja-JP" sz="105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91" name="Rectangle 147">
            <a:extLst>
              <a:ext uri="{FF2B5EF4-FFF2-40B4-BE49-F238E27FC236}">
                <a16:creationId xmlns:a16="http://schemas.microsoft.com/office/drawing/2014/main" id="{0005C54A-0FA3-4563-876B-8E6FC3877632}"/>
              </a:ext>
            </a:extLst>
          </p:cNvPr>
          <p:cNvSpPr/>
          <p:nvPr/>
        </p:nvSpPr>
        <p:spPr>
          <a:xfrm>
            <a:off x="1211046" y="2162704"/>
            <a:ext cx="13741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洗車メニュー選択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0ECE4CBA-0861-43DB-83E1-9C7DA4861C7D}"/>
              </a:ext>
            </a:extLst>
          </p:cNvPr>
          <p:cNvGrpSpPr/>
          <p:nvPr/>
        </p:nvGrpSpPr>
        <p:grpSpPr>
          <a:xfrm>
            <a:off x="1603570" y="2526092"/>
            <a:ext cx="536424" cy="536424"/>
            <a:chOff x="6122931" y="2497678"/>
            <a:chExt cx="536424" cy="536424"/>
          </a:xfrm>
        </p:grpSpPr>
        <p:sp>
          <p:nvSpPr>
            <p:cNvPr id="231" name="楕円 173">
              <a:extLst>
                <a:ext uri="{FF2B5EF4-FFF2-40B4-BE49-F238E27FC236}">
                  <a16:creationId xmlns:a16="http://schemas.microsoft.com/office/drawing/2014/main" id="{194A0791-2378-4CFA-BE32-57DEF445573E}"/>
                </a:ext>
              </a:extLst>
            </p:cNvPr>
            <p:cNvSpPr/>
            <p:nvPr/>
          </p:nvSpPr>
          <p:spPr bwMode="auto">
            <a:xfrm>
              <a:off x="6122931" y="2497678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232" name="図 231">
              <a:extLst>
                <a:ext uri="{FF2B5EF4-FFF2-40B4-BE49-F238E27FC236}">
                  <a16:creationId xmlns:a16="http://schemas.microsoft.com/office/drawing/2014/main" id="{B6F7F5F6-6107-4279-BB32-D75AE951D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90"/>
            <a:stretch/>
          </p:blipFill>
          <p:spPr>
            <a:xfrm>
              <a:off x="6159465" y="2574245"/>
              <a:ext cx="464720" cy="367174"/>
            </a:xfrm>
            <a:prstGeom prst="rect">
              <a:avLst/>
            </a:prstGeom>
          </p:spPr>
        </p:pic>
      </p:grpSp>
      <p:sp>
        <p:nvSpPr>
          <p:cNvPr id="193" name="楕円 173">
            <a:extLst>
              <a:ext uri="{FF2B5EF4-FFF2-40B4-BE49-F238E27FC236}">
                <a16:creationId xmlns:a16="http://schemas.microsoft.com/office/drawing/2014/main" id="{B74089F7-84FE-4385-ADC4-F516D30D3391}"/>
              </a:ext>
            </a:extLst>
          </p:cNvPr>
          <p:cNvSpPr/>
          <p:nvPr/>
        </p:nvSpPr>
        <p:spPr bwMode="auto">
          <a:xfrm>
            <a:off x="878006" y="2559225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E43445D4-6AE0-4DF0-8ACE-9DD8B91CFA87}"/>
              </a:ext>
            </a:extLst>
          </p:cNvPr>
          <p:cNvGrpSpPr/>
          <p:nvPr/>
        </p:nvGrpSpPr>
        <p:grpSpPr>
          <a:xfrm>
            <a:off x="898267" y="2586387"/>
            <a:ext cx="506199" cy="389705"/>
            <a:chOff x="8269964" y="2531221"/>
            <a:chExt cx="506199" cy="389705"/>
          </a:xfrm>
        </p:grpSpPr>
        <p:pic>
          <p:nvPicPr>
            <p:cNvPr id="227" name="図 226">
              <a:extLst>
                <a:ext uri="{FF2B5EF4-FFF2-40B4-BE49-F238E27FC236}">
                  <a16:creationId xmlns:a16="http://schemas.microsoft.com/office/drawing/2014/main" id="{1FD92DA1-3D7A-4ECC-B356-716E611D5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13"/>
            <a:stretch/>
          </p:blipFill>
          <p:spPr>
            <a:xfrm>
              <a:off x="8269964" y="2531221"/>
              <a:ext cx="506199" cy="389705"/>
            </a:xfrm>
            <a:prstGeom prst="rect">
              <a:avLst/>
            </a:prstGeom>
          </p:spPr>
        </p:pic>
        <p:sp>
          <p:nvSpPr>
            <p:cNvPr id="228" name="四角形: 角を丸くする 227">
              <a:extLst>
                <a:ext uri="{FF2B5EF4-FFF2-40B4-BE49-F238E27FC236}">
                  <a16:creationId xmlns:a16="http://schemas.microsoft.com/office/drawing/2014/main" id="{43C104DD-E7E4-4D4B-A945-0CD8976CC5AC}"/>
                </a:ext>
              </a:extLst>
            </p:cNvPr>
            <p:cNvSpPr/>
            <p:nvPr/>
          </p:nvSpPr>
          <p:spPr bwMode="gray">
            <a:xfrm>
              <a:off x="8343430" y="2628497"/>
              <a:ext cx="340196" cy="84542"/>
            </a:xfrm>
            <a:prstGeom prst="roundRect">
              <a:avLst>
                <a:gd name="adj" fmla="val 6004"/>
              </a:avLst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229" name="四角形: 角を丸くする 228">
              <a:extLst>
                <a:ext uri="{FF2B5EF4-FFF2-40B4-BE49-F238E27FC236}">
                  <a16:creationId xmlns:a16="http://schemas.microsoft.com/office/drawing/2014/main" id="{3224B76F-7EAD-4314-817D-90B5446861E4}"/>
                </a:ext>
              </a:extLst>
            </p:cNvPr>
            <p:cNvSpPr/>
            <p:nvPr/>
          </p:nvSpPr>
          <p:spPr bwMode="gray">
            <a:xfrm>
              <a:off x="8375969" y="2713266"/>
              <a:ext cx="275906" cy="158522"/>
            </a:xfrm>
            <a:prstGeom prst="roundRect">
              <a:avLst>
                <a:gd name="adj" fmla="val 6004"/>
              </a:avLst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230" name="四角形: 角を丸くする 229">
              <a:extLst>
                <a:ext uri="{FF2B5EF4-FFF2-40B4-BE49-F238E27FC236}">
                  <a16:creationId xmlns:a16="http://schemas.microsoft.com/office/drawing/2014/main" id="{093DA5DE-478D-4E7B-87D8-E54249CA7F54}"/>
                </a:ext>
              </a:extLst>
            </p:cNvPr>
            <p:cNvSpPr/>
            <p:nvPr/>
          </p:nvSpPr>
          <p:spPr bwMode="gray">
            <a:xfrm>
              <a:off x="8651813" y="2803526"/>
              <a:ext cx="49274" cy="68261"/>
            </a:xfrm>
            <a:prstGeom prst="roundRect">
              <a:avLst>
                <a:gd name="adj" fmla="val 6004"/>
              </a:avLst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BD217299-E5B3-4021-BBBF-1A01297F88C9}"/>
              </a:ext>
            </a:extLst>
          </p:cNvPr>
          <p:cNvGrpSpPr/>
          <p:nvPr/>
        </p:nvGrpSpPr>
        <p:grpSpPr>
          <a:xfrm>
            <a:off x="2339099" y="2550829"/>
            <a:ext cx="536424" cy="536424"/>
            <a:chOff x="6909576" y="2497678"/>
            <a:chExt cx="536424" cy="536424"/>
          </a:xfrm>
        </p:grpSpPr>
        <p:sp>
          <p:nvSpPr>
            <p:cNvPr id="225" name="楕円 173">
              <a:extLst>
                <a:ext uri="{FF2B5EF4-FFF2-40B4-BE49-F238E27FC236}">
                  <a16:creationId xmlns:a16="http://schemas.microsoft.com/office/drawing/2014/main" id="{A66E51AB-565F-49C3-9981-AB17131B3258}"/>
                </a:ext>
              </a:extLst>
            </p:cNvPr>
            <p:cNvSpPr/>
            <p:nvPr/>
          </p:nvSpPr>
          <p:spPr bwMode="auto">
            <a:xfrm>
              <a:off x="6909576" y="2497678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226" name="図 225">
              <a:extLst>
                <a:ext uri="{FF2B5EF4-FFF2-40B4-BE49-F238E27FC236}">
                  <a16:creationId xmlns:a16="http://schemas.microsoft.com/office/drawing/2014/main" id="{5E746CF6-2064-42D4-B1BF-E46F93DF9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7"/>
            <a:stretch/>
          </p:blipFill>
          <p:spPr>
            <a:xfrm>
              <a:off x="6965472" y="2579550"/>
              <a:ext cx="445932" cy="360416"/>
            </a:xfrm>
            <a:prstGeom prst="rect">
              <a:avLst/>
            </a:prstGeom>
          </p:spPr>
        </p:pic>
      </p:grp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FD9AB9C3-EEFB-4395-9142-9FEF54FF02C1}"/>
              </a:ext>
            </a:extLst>
          </p:cNvPr>
          <p:cNvSpPr/>
          <p:nvPr/>
        </p:nvSpPr>
        <p:spPr>
          <a:xfrm>
            <a:off x="854098" y="6059407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プリオーダー確認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6611C684-DA99-4A18-9306-79A199DFBCE6}"/>
              </a:ext>
            </a:extLst>
          </p:cNvPr>
          <p:cNvSpPr/>
          <p:nvPr/>
        </p:nvSpPr>
        <p:spPr>
          <a:xfrm>
            <a:off x="854098" y="5792453"/>
            <a:ext cx="2160000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洗車メニュー簡単選択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2685D799-22AA-4017-9848-7C7BA03BC0CC}"/>
              </a:ext>
            </a:extLst>
          </p:cNvPr>
          <p:cNvSpPr txBox="1"/>
          <p:nvPr/>
        </p:nvSpPr>
        <p:spPr>
          <a:xfrm>
            <a:off x="854099" y="1300340"/>
            <a:ext cx="2160000" cy="36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無料クーポンで洗車を予約する</a:t>
            </a: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B38B3FA0-1E1E-41FC-8A82-3A5A93DD90E6}"/>
              </a:ext>
            </a:extLst>
          </p:cNvPr>
          <p:cNvSpPr txBox="1"/>
          <p:nvPr/>
        </p:nvSpPr>
        <p:spPr>
          <a:xfrm>
            <a:off x="854099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自分にあった洗車メニューを選んでくれるから安心（洗車メニューの違いも分かり易い）</a:t>
            </a:r>
            <a:endParaRPr lang="en-US" altLang="ja-JP" dirty="0"/>
          </a:p>
          <a:p>
            <a:r>
              <a:rPr lang="en-US" altLang="ja-JP" dirty="0"/>
              <a:t>1</a:t>
            </a:r>
            <a:r>
              <a:rPr lang="ja-JP" altLang="en-US" dirty="0"/>
              <a:t>度利用してみようと思う</a:t>
            </a:r>
            <a:endParaRPr lang="en-US" altLang="ja-JP" dirty="0"/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502B7522-7285-4E51-B3A1-B4AB7287A8F3}"/>
              </a:ext>
            </a:extLst>
          </p:cNvPr>
          <p:cNvSpPr txBox="1"/>
          <p:nvPr/>
        </p:nvSpPr>
        <p:spPr>
          <a:xfrm>
            <a:off x="854099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kern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車の汚れが少し気になる</a:t>
            </a:r>
            <a:endParaRPr lang="en-US" altLang="ja-JP" dirty="0"/>
          </a:p>
          <a:p>
            <a:r>
              <a:rPr lang="ja-JP" altLang="en-US" dirty="0"/>
              <a:t>初回無料クーポンをもらったから、利用しようと思うが、洗車メニューを選べるか不安</a:t>
            </a:r>
            <a:endParaRPr lang="en-US" altLang="ja-JP" dirty="0"/>
          </a:p>
        </p:txBody>
      </p:sp>
      <p:sp>
        <p:nvSpPr>
          <p:cNvPr id="201" name="矢印: 右 200">
            <a:extLst>
              <a:ext uri="{FF2B5EF4-FFF2-40B4-BE49-F238E27FC236}">
                <a16:creationId xmlns:a16="http://schemas.microsoft.com/office/drawing/2014/main" id="{7777E3FB-C2EA-4E1A-95D0-C6E4D32946BD}"/>
              </a:ext>
            </a:extLst>
          </p:cNvPr>
          <p:cNvSpPr/>
          <p:nvPr/>
        </p:nvSpPr>
        <p:spPr bwMode="gray">
          <a:xfrm rot="5400000">
            <a:off x="1797262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2" name="Rectangle 147">
            <a:extLst>
              <a:ext uri="{FF2B5EF4-FFF2-40B4-BE49-F238E27FC236}">
                <a16:creationId xmlns:a16="http://schemas.microsoft.com/office/drawing/2014/main" id="{047662D2-B186-4B83-8FF4-11F0068CB0C0}"/>
              </a:ext>
            </a:extLst>
          </p:cNvPr>
          <p:cNvSpPr/>
          <p:nvPr/>
        </p:nvSpPr>
        <p:spPr>
          <a:xfrm>
            <a:off x="510955" y="3150225"/>
            <a:ext cx="1280821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店舗選択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33" name="ホームベース 8">
            <a:extLst>
              <a:ext uri="{FF2B5EF4-FFF2-40B4-BE49-F238E27FC236}">
                <a16:creationId xmlns:a16="http://schemas.microsoft.com/office/drawing/2014/main" id="{5AFED955-8D89-4E31-B9D3-05174D4C539F}"/>
              </a:ext>
            </a:extLst>
          </p:cNvPr>
          <p:cNvSpPr/>
          <p:nvPr/>
        </p:nvSpPr>
        <p:spPr>
          <a:xfrm>
            <a:off x="805418" y="648597"/>
            <a:ext cx="2440550" cy="342982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2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.</a:t>
            </a:r>
            <a:r>
              <a:rPr kumimoji="1" lang="ja-JP" altLang="en-US" sz="120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はじめての洗車プレオーダー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57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図 67">
            <a:extLst>
              <a:ext uri="{FF2B5EF4-FFF2-40B4-BE49-F238E27FC236}">
                <a16:creationId xmlns:a16="http://schemas.microsoft.com/office/drawing/2014/main" id="{A31B2C95-316B-4734-A961-B94D9577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80" y="1392255"/>
            <a:ext cx="2356801" cy="419196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137A8E1D-52A2-4FCC-A7B1-57121B1B1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29" y="1392255"/>
            <a:ext cx="2356801" cy="419196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10B2B69D-AC13-493C-9FB8-F7300BADA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78" y="1392256"/>
            <a:ext cx="2326496" cy="41380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6C7BF1ED-3EDA-41E1-81D7-9738FB751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392255"/>
            <a:ext cx="2375290" cy="42248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94" name="図 93">
            <a:extLst>
              <a:ext uri="{FF2B5EF4-FFF2-40B4-BE49-F238E27FC236}">
                <a16:creationId xmlns:a16="http://schemas.microsoft.com/office/drawing/2014/main" id="{815B1E3B-E328-4469-B447-23994C5D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997" y="1392255"/>
            <a:ext cx="2342177" cy="416595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9AFAEF68-7E4B-4466-B40C-85B7D99D2F86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139" name="ホームベース 8">
              <a:extLst>
                <a:ext uri="{FF2B5EF4-FFF2-40B4-BE49-F238E27FC236}">
                  <a16:creationId xmlns:a16="http://schemas.microsoft.com/office/drawing/2014/main" id="{C89F6BD9-B404-427E-86CA-C93A77AEB07A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40" name="ホームベース 8">
              <a:extLst>
                <a:ext uri="{FF2B5EF4-FFF2-40B4-BE49-F238E27FC236}">
                  <a16:creationId xmlns:a16="http://schemas.microsoft.com/office/drawing/2014/main" id="{DF3B67C4-2A7B-41B3-A34C-C6C255A40971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81917FF-940C-46D9-A60E-9611AC913122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152" name="ホームベース 9">
                <a:extLst>
                  <a:ext uri="{FF2B5EF4-FFF2-40B4-BE49-F238E27FC236}">
                    <a16:creationId xmlns:a16="http://schemas.microsoft.com/office/drawing/2014/main" id="{4CFD6646-A990-4A6E-9993-C707325BE472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153" name="ホームベース 55">
                <a:extLst>
                  <a:ext uri="{FF2B5EF4-FFF2-40B4-BE49-F238E27FC236}">
                    <a16:creationId xmlns:a16="http://schemas.microsoft.com/office/drawing/2014/main" id="{C6C694F2-7CBA-454D-8985-CC4A1DB19BB5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52F92A0A-882F-4490-B581-3FE4FFBAD96C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147" name="ホームベース 130">
                <a:extLst>
                  <a:ext uri="{FF2B5EF4-FFF2-40B4-BE49-F238E27FC236}">
                    <a16:creationId xmlns:a16="http://schemas.microsoft.com/office/drawing/2014/main" id="{D14B5508-C5D0-470C-B9E6-8C35C5B98021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8" name="ホームベース 130">
                <a:extLst>
                  <a:ext uri="{FF2B5EF4-FFF2-40B4-BE49-F238E27FC236}">
                    <a16:creationId xmlns:a16="http://schemas.microsoft.com/office/drawing/2014/main" id="{0A72DDB8-F70E-4726-9157-0694BE3347B5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9" name="ホームベース 130">
                <a:extLst>
                  <a:ext uri="{FF2B5EF4-FFF2-40B4-BE49-F238E27FC236}">
                    <a16:creationId xmlns:a16="http://schemas.microsoft.com/office/drawing/2014/main" id="{FA6B18D4-C8A6-42EF-A592-DA0A0B852DDD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ホームベース 130">
                <a:extLst>
                  <a:ext uri="{FF2B5EF4-FFF2-40B4-BE49-F238E27FC236}">
                    <a16:creationId xmlns:a16="http://schemas.microsoft.com/office/drawing/2014/main" id="{EC687CEC-80DB-45E2-879A-86112DC9006D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ホームベース 130">
                <a:extLst>
                  <a:ext uri="{FF2B5EF4-FFF2-40B4-BE49-F238E27FC236}">
                    <a16:creationId xmlns:a16="http://schemas.microsoft.com/office/drawing/2014/main" id="{9E3BF4C1-A5A1-44F7-A7EB-C6B0839EAFD4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FB69432-A5B0-4382-A8E1-E936C8F5B8F1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145" name="ホームベース 130">
                <a:extLst>
                  <a:ext uri="{FF2B5EF4-FFF2-40B4-BE49-F238E27FC236}">
                    <a16:creationId xmlns:a16="http://schemas.microsoft.com/office/drawing/2014/main" id="{8D4B6A84-1DD6-42BE-A4EC-4C66BC4F0C67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6" name="ホームベース 130">
                <a:extLst>
                  <a:ext uri="{FF2B5EF4-FFF2-40B4-BE49-F238E27FC236}">
                    <a16:creationId xmlns:a16="http://schemas.microsoft.com/office/drawing/2014/main" id="{BDEA8712-C20E-4DA1-919E-387286B195B6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44" name="ホームベース 130">
              <a:extLst>
                <a:ext uri="{FF2B5EF4-FFF2-40B4-BE49-F238E27FC236}">
                  <a16:creationId xmlns:a16="http://schemas.microsoft.com/office/drawing/2014/main" id="{08AAF438-6E22-4262-9F2D-6923B8ACDFF9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2-1.</a:t>
            </a:r>
            <a:r>
              <a:rPr lang="ja-JP" altLang="en-US" dirty="0"/>
              <a:t>サービスを理解する </a:t>
            </a:r>
            <a:r>
              <a:rPr lang="en-US" altLang="ja-JP" dirty="0"/>
              <a:t>(02/01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 1/2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8F9C67-0267-46E1-A909-E7E643AD186D}"/>
              </a:ext>
            </a:extLst>
          </p:cNvPr>
          <p:cNvSpPr txBox="1"/>
          <p:nvPr/>
        </p:nvSpPr>
        <p:spPr>
          <a:xfrm>
            <a:off x="-2363733" y="1315156"/>
            <a:ext cx="2160000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どんな良い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サービスなのか、利用方法、キャンペーンを理解する</a:t>
            </a:r>
          </a:p>
        </p:txBody>
      </p:sp>
      <p:sp>
        <p:nvSpPr>
          <p:cNvPr id="20" name="ホームベース 130">
            <a:extLst>
              <a:ext uri="{FF2B5EF4-FFF2-40B4-BE49-F238E27FC236}">
                <a16:creationId xmlns:a16="http://schemas.microsoft.com/office/drawing/2014/main" id="{CE0D4C31-4A9E-49EF-8701-F1CDFCAF1EDA}"/>
              </a:ext>
            </a:extLst>
          </p:cNvPr>
          <p:cNvSpPr/>
          <p:nvPr/>
        </p:nvSpPr>
        <p:spPr>
          <a:xfrm>
            <a:off x="-2362879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1.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サービスを理解する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1" name="楕円 173">
            <a:extLst>
              <a:ext uri="{FF2B5EF4-FFF2-40B4-BE49-F238E27FC236}">
                <a16:creationId xmlns:a16="http://schemas.microsoft.com/office/drawing/2014/main" id="{AA7362D5-361B-4175-8E2C-C431A054EB2D}"/>
              </a:ext>
            </a:extLst>
          </p:cNvPr>
          <p:cNvSpPr/>
          <p:nvPr/>
        </p:nvSpPr>
        <p:spPr bwMode="auto">
          <a:xfrm>
            <a:off x="-1643792" y="247442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147">
            <a:extLst>
              <a:ext uri="{FF2B5EF4-FFF2-40B4-BE49-F238E27FC236}">
                <a16:creationId xmlns:a16="http://schemas.microsoft.com/office/drawing/2014/main" id="{F1779590-E257-4D7B-9A53-0CFDFD69B2AC}"/>
              </a:ext>
            </a:extLst>
          </p:cNvPr>
          <p:cNvSpPr/>
          <p:nvPr/>
        </p:nvSpPr>
        <p:spPr>
          <a:xfrm>
            <a:off x="-1951055" y="3262940"/>
            <a:ext cx="110314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ステップ理解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79659F9-B67C-42B5-9347-0D7D4E00C089}"/>
              </a:ext>
            </a:extLst>
          </p:cNvPr>
          <p:cNvSpPr/>
          <p:nvPr/>
        </p:nvSpPr>
        <p:spPr>
          <a:xfrm>
            <a:off x="-2397470" y="5519213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チュートリアル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サービス案内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213793-CE15-42D0-9614-F0E30839BBDF}"/>
              </a:ext>
            </a:extLst>
          </p:cNvPr>
          <p:cNvSpPr/>
          <p:nvPr/>
        </p:nvSpPr>
        <p:spPr>
          <a:xfrm>
            <a:off x="-2397470" y="5783024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初回キャンペーン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A1E5984-C206-4076-B374-D208C4CA1395}"/>
              </a:ext>
            </a:extLst>
          </p:cNvPr>
          <p:cNvSpPr txBox="1"/>
          <p:nvPr/>
        </p:nvSpPr>
        <p:spPr>
          <a:xfrm>
            <a:off x="-2312130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チュートリアル完了率</a:t>
            </a:r>
            <a:endParaRPr kumimoji="1" lang="en-US" altLang="ja-JP" sz="105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楕円 171">
            <a:extLst>
              <a:ext uri="{FF2B5EF4-FFF2-40B4-BE49-F238E27FC236}">
                <a16:creationId xmlns:a16="http://schemas.microsoft.com/office/drawing/2014/main" id="{877F1F94-4230-44A9-B24A-D4AD32E667C6}"/>
              </a:ext>
            </a:extLst>
          </p:cNvPr>
          <p:cNvSpPr/>
          <p:nvPr/>
        </p:nvSpPr>
        <p:spPr bwMode="auto">
          <a:xfrm>
            <a:off x="-2352156" y="247442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7E84455-B282-4FC2-A1C7-7C67D90EB37E}"/>
              </a:ext>
            </a:extLst>
          </p:cNvPr>
          <p:cNvGrpSpPr/>
          <p:nvPr/>
        </p:nvGrpSpPr>
        <p:grpSpPr>
          <a:xfrm>
            <a:off x="-2544000" y="2226150"/>
            <a:ext cx="1103140" cy="709964"/>
            <a:chOff x="2889156" y="2226150"/>
            <a:chExt cx="1103140" cy="709964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666AF04-083D-4C9E-8DCF-89F34D57510F}"/>
                </a:ext>
              </a:extLst>
            </p:cNvPr>
            <p:cNvGrpSpPr/>
            <p:nvPr/>
          </p:nvGrpSpPr>
          <p:grpSpPr>
            <a:xfrm>
              <a:off x="3120371" y="2543300"/>
              <a:ext cx="457682" cy="392814"/>
              <a:chOff x="3105998" y="2543300"/>
              <a:chExt cx="470184" cy="403544"/>
            </a:xfrm>
          </p:grpSpPr>
          <p:pic>
            <p:nvPicPr>
              <p:cNvPr id="30" name="図 29">
                <a:extLst>
                  <a:ext uri="{FF2B5EF4-FFF2-40B4-BE49-F238E27FC236}">
                    <a16:creationId xmlns:a16="http://schemas.microsoft.com/office/drawing/2014/main" id="{22054F6F-40B9-4F8F-B690-6C2E6663C8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173"/>
              <a:stretch/>
            </p:blipFill>
            <p:spPr>
              <a:xfrm>
                <a:off x="3105998" y="2543300"/>
                <a:ext cx="470184" cy="403544"/>
              </a:xfrm>
              <a:prstGeom prst="rect">
                <a:avLst/>
              </a:prstGeom>
            </p:spPr>
          </p:pic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DCF92547-59BB-4912-B6F4-9E939B438E8E}"/>
                  </a:ext>
                </a:extLst>
              </p:cNvPr>
              <p:cNvGrpSpPr/>
              <p:nvPr/>
            </p:nvGrpSpPr>
            <p:grpSpPr>
              <a:xfrm>
                <a:off x="3323063" y="2630824"/>
                <a:ext cx="200090" cy="175689"/>
                <a:chOff x="3278121" y="2500712"/>
                <a:chExt cx="376923" cy="330957"/>
              </a:xfrm>
            </p:grpSpPr>
            <p:sp>
              <p:nvSpPr>
                <p:cNvPr id="32" name="楕円 31">
                  <a:extLst>
                    <a:ext uri="{FF2B5EF4-FFF2-40B4-BE49-F238E27FC236}">
                      <a16:creationId xmlns:a16="http://schemas.microsoft.com/office/drawing/2014/main" id="{9940C831-745C-43C9-9B7B-5435E40CC8EC}"/>
                    </a:ext>
                  </a:extLst>
                </p:cNvPr>
                <p:cNvSpPr/>
                <p:nvPr/>
              </p:nvSpPr>
              <p:spPr bwMode="gray">
                <a:xfrm>
                  <a:off x="3322994" y="2516021"/>
                  <a:ext cx="290983" cy="23356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1600" kern="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endParaRPr>
                </a:p>
              </p:txBody>
            </p:sp>
            <p:pic>
              <p:nvPicPr>
                <p:cNvPr id="33" name="図 32">
                  <a:extLst>
                    <a:ext uri="{FF2B5EF4-FFF2-40B4-BE49-F238E27FC236}">
                      <a16:creationId xmlns:a16="http://schemas.microsoft.com/office/drawing/2014/main" id="{F9CE428A-3AFC-4E1F-91FA-C4D3D49BA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195"/>
                <a:stretch/>
              </p:blipFill>
              <p:spPr>
                <a:xfrm>
                  <a:off x="3278121" y="2500712"/>
                  <a:ext cx="376923" cy="330957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Rectangle 147">
              <a:extLst>
                <a:ext uri="{FF2B5EF4-FFF2-40B4-BE49-F238E27FC236}">
                  <a16:creationId xmlns:a16="http://schemas.microsoft.com/office/drawing/2014/main" id="{C0BF3370-0D91-4E71-897F-6503C3295827}"/>
                </a:ext>
              </a:extLst>
            </p:cNvPr>
            <p:cNvSpPr/>
            <p:nvPr/>
          </p:nvSpPr>
          <p:spPr>
            <a:xfrm>
              <a:off x="2889156" y="2226150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チュートリアル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4" name="Rectangle 147">
            <a:extLst>
              <a:ext uri="{FF2B5EF4-FFF2-40B4-BE49-F238E27FC236}">
                <a16:creationId xmlns:a16="http://schemas.microsoft.com/office/drawing/2014/main" id="{F3B452DC-0A2D-45FB-9F02-AF606A24DA14}"/>
              </a:ext>
            </a:extLst>
          </p:cNvPr>
          <p:cNvSpPr/>
          <p:nvPr/>
        </p:nvSpPr>
        <p:spPr>
          <a:xfrm>
            <a:off x="-1214821" y="1899000"/>
            <a:ext cx="128082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サービス利用可能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店舗確認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5F13913F-01BE-4EC4-A1EE-79B03C31E81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3"/>
          <a:stretch/>
        </p:blipFill>
        <p:spPr>
          <a:xfrm>
            <a:off x="-1606094" y="2551210"/>
            <a:ext cx="457682" cy="392814"/>
          </a:xfrm>
          <a:prstGeom prst="rect">
            <a:avLst/>
          </a:prstGeom>
        </p:spPr>
      </p:pic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C76770F-2B07-4050-8403-E9E6E05535E7}"/>
              </a:ext>
            </a:extLst>
          </p:cNvPr>
          <p:cNvSpPr/>
          <p:nvPr/>
        </p:nvSpPr>
        <p:spPr bwMode="gray">
          <a:xfrm>
            <a:off x="-1437856" y="2631876"/>
            <a:ext cx="122981" cy="83125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CB7AF510-F7E3-4DA1-8965-CC1DED6B6D79}"/>
              </a:ext>
            </a:extLst>
          </p:cNvPr>
          <p:cNvSpPr/>
          <p:nvPr/>
        </p:nvSpPr>
        <p:spPr bwMode="gray">
          <a:xfrm>
            <a:off x="-1437856" y="2741806"/>
            <a:ext cx="122981" cy="45719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41E1CC97-F7A5-41B3-8EFB-0F85E385F3F2}"/>
              </a:ext>
            </a:extLst>
          </p:cNvPr>
          <p:cNvSpPr/>
          <p:nvPr/>
        </p:nvSpPr>
        <p:spPr bwMode="gray">
          <a:xfrm>
            <a:off x="-1437856" y="2812159"/>
            <a:ext cx="122981" cy="45719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9" name="円弧 38">
            <a:extLst>
              <a:ext uri="{FF2B5EF4-FFF2-40B4-BE49-F238E27FC236}">
                <a16:creationId xmlns:a16="http://schemas.microsoft.com/office/drawing/2014/main" id="{B9951F76-6EF3-470E-AAA4-77BA35347DD2}"/>
              </a:ext>
            </a:extLst>
          </p:cNvPr>
          <p:cNvSpPr/>
          <p:nvPr/>
        </p:nvSpPr>
        <p:spPr bwMode="auto">
          <a:xfrm rot="8100000">
            <a:off x="-1395738" y="2409971"/>
            <a:ext cx="756000" cy="828000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" name="円弧 39">
            <a:extLst>
              <a:ext uri="{FF2B5EF4-FFF2-40B4-BE49-F238E27FC236}">
                <a16:creationId xmlns:a16="http://schemas.microsoft.com/office/drawing/2014/main" id="{AC8AB01A-8DE2-483E-9FFB-4175466A56DA}"/>
              </a:ext>
            </a:extLst>
          </p:cNvPr>
          <p:cNvSpPr/>
          <p:nvPr/>
        </p:nvSpPr>
        <p:spPr bwMode="auto">
          <a:xfrm rot="8100000" flipH="1" flipV="1">
            <a:off x="-1395738" y="2274971"/>
            <a:ext cx="756000" cy="828000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905452A-0B04-4AEF-AE88-4B60AECAF954}"/>
              </a:ext>
            </a:extLst>
          </p:cNvPr>
          <p:cNvSpPr/>
          <p:nvPr/>
        </p:nvSpPr>
        <p:spPr>
          <a:xfrm>
            <a:off x="-2397470" y="6059407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利用可能店舗案内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36C1FEA-17C7-49E9-9888-CBCD27210DEA}"/>
              </a:ext>
            </a:extLst>
          </p:cNvPr>
          <p:cNvGrpSpPr/>
          <p:nvPr/>
        </p:nvGrpSpPr>
        <p:grpSpPr>
          <a:xfrm>
            <a:off x="-878073" y="2472133"/>
            <a:ext cx="536424" cy="536424"/>
            <a:chOff x="4611927" y="2472133"/>
            <a:chExt cx="536424" cy="536424"/>
          </a:xfrm>
        </p:grpSpPr>
        <p:sp>
          <p:nvSpPr>
            <p:cNvPr id="44" name="台形 43">
              <a:extLst>
                <a:ext uri="{FF2B5EF4-FFF2-40B4-BE49-F238E27FC236}">
                  <a16:creationId xmlns:a16="http://schemas.microsoft.com/office/drawing/2014/main" id="{F92BB305-7FD4-4B10-ACDE-8ED76F036E84}"/>
                </a:ext>
              </a:extLst>
            </p:cNvPr>
            <p:cNvSpPr/>
            <p:nvPr/>
          </p:nvSpPr>
          <p:spPr bwMode="gray">
            <a:xfrm rot="15300000">
              <a:off x="4772144" y="2709952"/>
              <a:ext cx="180642" cy="124121"/>
            </a:xfrm>
            <a:prstGeom prst="trapezoid">
              <a:avLst>
                <a:gd name="adj" fmla="val 46249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46" name="楕円 173">
              <a:extLst>
                <a:ext uri="{FF2B5EF4-FFF2-40B4-BE49-F238E27FC236}">
                  <a16:creationId xmlns:a16="http://schemas.microsoft.com/office/drawing/2014/main" id="{647E5F1A-4B12-46DC-A391-9CC90B005D32}"/>
                </a:ext>
              </a:extLst>
            </p:cNvPr>
            <p:cNvSpPr/>
            <p:nvPr/>
          </p:nvSpPr>
          <p:spPr bwMode="auto">
            <a:xfrm>
              <a:off x="4611927" y="2472133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CE741084-1060-40EE-BD16-86436D8417E0}"/>
                </a:ext>
              </a:extLst>
            </p:cNvPr>
            <p:cNvGrpSpPr/>
            <p:nvPr/>
          </p:nvGrpSpPr>
          <p:grpSpPr>
            <a:xfrm>
              <a:off x="4632188" y="2513667"/>
              <a:ext cx="506199" cy="389705"/>
              <a:chOff x="8269964" y="2531221"/>
              <a:chExt cx="506199" cy="389705"/>
            </a:xfrm>
          </p:grpSpPr>
          <p:pic>
            <p:nvPicPr>
              <p:cNvPr id="48" name="図 47">
                <a:extLst>
                  <a:ext uri="{FF2B5EF4-FFF2-40B4-BE49-F238E27FC236}">
                    <a16:creationId xmlns:a16="http://schemas.microsoft.com/office/drawing/2014/main" id="{C871ADB0-8DE3-42E9-BC5A-FB39C9F02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13"/>
              <a:stretch/>
            </p:blipFill>
            <p:spPr>
              <a:xfrm>
                <a:off x="8269964" y="2531221"/>
                <a:ext cx="506199" cy="389705"/>
              </a:xfrm>
              <a:prstGeom prst="rect">
                <a:avLst/>
              </a:prstGeom>
            </p:spPr>
          </p:pic>
          <p:sp>
            <p:nvSpPr>
              <p:cNvPr id="49" name="四角形: 角を丸くする 48">
                <a:extLst>
                  <a:ext uri="{FF2B5EF4-FFF2-40B4-BE49-F238E27FC236}">
                    <a16:creationId xmlns:a16="http://schemas.microsoft.com/office/drawing/2014/main" id="{DC0F443A-B396-4D2D-BF51-821796D12EAE}"/>
                  </a:ext>
                </a:extLst>
              </p:cNvPr>
              <p:cNvSpPr/>
              <p:nvPr/>
            </p:nvSpPr>
            <p:spPr bwMode="gray">
              <a:xfrm>
                <a:off x="8343430" y="2628497"/>
                <a:ext cx="340196" cy="84542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50" name="四角形: 角を丸くする 49">
                <a:extLst>
                  <a:ext uri="{FF2B5EF4-FFF2-40B4-BE49-F238E27FC236}">
                    <a16:creationId xmlns:a16="http://schemas.microsoft.com/office/drawing/2014/main" id="{B2B33F5E-D855-4D5D-9EFE-9E5DD3D39C49}"/>
                  </a:ext>
                </a:extLst>
              </p:cNvPr>
              <p:cNvSpPr/>
              <p:nvPr/>
            </p:nvSpPr>
            <p:spPr bwMode="gray">
              <a:xfrm>
                <a:off x="8375969" y="2713266"/>
                <a:ext cx="275906" cy="158522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51" name="四角形: 角を丸くする 50">
                <a:extLst>
                  <a:ext uri="{FF2B5EF4-FFF2-40B4-BE49-F238E27FC236}">
                    <a16:creationId xmlns:a16="http://schemas.microsoft.com/office/drawing/2014/main" id="{93EC8CFE-6BC5-4A26-8B97-7D8B058731FD}"/>
                  </a:ext>
                </a:extLst>
              </p:cNvPr>
              <p:cNvSpPr/>
              <p:nvPr/>
            </p:nvSpPr>
            <p:spPr bwMode="gray">
              <a:xfrm>
                <a:off x="8651813" y="2803526"/>
                <a:ext cx="49274" cy="68261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9BA46C9-2258-4270-87A9-01BAE2E27016}"/>
              </a:ext>
            </a:extLst>
          </p:cNvPr>
          <p:cNvSpPr txBox="1"/>
          <p:nvPr/>
        </p:nvSpPr>
        <p:spPr>
          <a:xfrm>
            <a:off x="-2397470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自分でも使いこなせそう（安心）</a:t>
            </a:r>
            <a:endParaRPr lang="en-US" altLang="ja-JP" dirty="0"/>
          </a:p>
          <a:p>
            <a:r>
              <a:rPr lang="ja-JP" altLang="en-US" dirty="0"/>
              <a:t>近くに店舗もあり、キャンペーンあるし、１回試してみようかな</a:t>
            </a:r>
            <a:endParaRPr lang="en-US" altLang="ja-JP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694239C-373E-4792-815F-8316C2BB82D1}"/>
              </a:ext>
            </a:extLst>
          </p:cNvPr>
          <p:cNvSpPr txBox="1"/>
          <p:nvPr/>
        </p:nvSpPr>
        <p:spPr>
          <a:xfrm>
            <a:off x="-2397470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サービス利用方法が気になる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利用可能店舗が気になる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キャンペーンが得なのか気になる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B033E704-74F9-4404-BD93-937E1BAA92D6}"/>
              </a:ext>
            </a:extLst>
          </p:cNvPr>
          <p:cNvSpPr/>
          <p:nvPr/>
        </p:nvSpPr>
        <p:spPr bwMode="gray">
          <a:xfrm rot="5400000">
            <a:off x="-1492837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7D649E3-ED23-4977-B25C-F1DFEE1E294B}"/>
              </a:ext>
            </a:extLst>
          </p:cNvPr>
          <p:cNvGrpSpPr/>
          <p:nvPr/>
        </p:nvGrpSpPr>
        <p:grpSpPr>
          <a:xfrm>
            <a:off x="527668" y="5842229"/>
            <a:ext cx="5805000" cy="807169"/>
            <a:chOff x="6332668" y="5842229"/>
            <a:chExt cx="5805000" cy="807169"/>
          </a:xfrm>
        </p:grpSpPr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F0514124-DF34-4201-B20B-70F2CCD835DE}"/>
                </a:ext>
              </a:extLst>
            </p:cNvPr>
            <p:cNvSpPr txBox="1"/>
            <p:nvPr/>
          </p:nvSpPr>
          <p:spPr>
            <a:xfrm>
              <a:off x="6431654" y="5842229"/>
              <a:ext cx="1520327" cy="296971"/>
            </a:xfrm>
            <a:prstGeom prst="rect">
              <a:avLst/>
            </a:prstGeom>
            <a:solidFill>
              <a:srgbClr val="FFD400"/>
            </a:solidFill>
            <a:ln w="38100">
              <a:solidFill>
                <a:srgbClr val="FFD400"/>
              </a:solidFill>
              <a:prstDash val="solid"/>
            </a:ln>
          </p:spPr>
          <p:txBody>
            <a:bodyPr lIns="36000" tIns="36000" rIns="36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algn="ctr">
                <a:buNone/>
              </a:pPr>
              <a:r>
                <a:rPr lang="en-US" altLang="ja-JP" sz="1200" dirty="0"/>
                <a:t>(1)</a:t>
              </a:r>
              <a:r>
                <a:rPr lang="ja-JP" altLang="en-US" sz="1200" dirty="0"/>
                <a:t>はじめての利用</a:t>
              </a: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F4AD4A29-D223-49AB-9684-2931A457328B}"/>
                </a:ext>
              </a:extLst>
            </p:cNvPr>
            <p:cNvSpPr txBox="1"/>
            <p:nvPr/>
          </p:nvSpPr>
          <p:spPr>
            <a:xfrm>
              <a:off x="6332668" y="6055932"/>
              <a:ext cx="5805000" cy="593466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lIns="108000" tIns="36000" rIns="108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marL="171450" indent="-171450"/>
              <a:r>
                <a:rPr lang="ja-JP" altLang="en-US" sz="1200" dirty="0"/>
                <a:t>はじめて</a:t>
              </a:r>
              <a:r>
                <a:rPr lang="en-US" altLang="ja-JP" sz="1200" dirty="0"/>
                <a:t>DL</a:t>
              </a:r>
              <a:r>
                <a:rPr lang="ja-JP" altLang="en-US" sz="1200" dirty="0"/>
                <a:t>したお客さまに使ってみようと思わせることができるか？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35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136AFA7-6F79-492E-8FE9-7DEC0215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10" y="1392255"/>
            <a:ext cx="2356266" cy="64467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E280C7A-28CF-4722-8DC8-48F4693D7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" y="1392257"/>
            <a:ext cx="2359110" cy="4196070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5EDCE113-2AB6-40C3-81AC-0E512C388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3" y="1392256"/>
            <a:ext cx="2350765" cy="418122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02E6AD2-BC35-417E-9B0F-48CA770FB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8" y="1392255"/>
            <a:ext cx="2346250" cy="417319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2-1.</a:t>
            </a:r>
            <a:r>
              <a:rPr lang="ja-JP" altLang="en-US" dirty="0"/>
              <a:t>サービスを理解する </a:t>
            </a:r>
            <a:r>
              <a:rPr lang="en-US" altLang="ja-JP" dirty="0"/>
              <a:t>(02/01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 2/2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8F9C67-0267-46E1-A909-E7E643AD186D}"/>
              </a:ext>
            </a:extLst>
          </p:cNvPr>
          <p:cNvSpPr txBox="1"/>
          <p:nvPr/>
        </p:nvSpPr>
        <p:spPr>
          <a:xfrm>
            <a:off x="-2363733" y="1315156"/>
            <a:ext cx="2160000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どんな良い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サービスなのか、利用方法、キャンペーンを理解する</a:t>
            </a:r>
          </a:p>
        </p:txBody>
      </p:sp>
      <p:sp>
        <p:nvSpPr>
          <p:cNvPr id="20" name="ホームベース 130">
            <a:extLst>
              <a:ext uri="{FF2B5EF4-FFF2-40B4-BE49-F238E27FC236}">
                <a16:creationId xmlns:a16="http://schemas.microsoft.com/office/drawing/2014/main" id="{CE0D4C31-4A9E-49EF-8701-F1CDFCAF1EDA}"/>
              </a:ext>
            </a:extLst>
          </p:cNvPr>
          <p:cNvSpPr/>
          <p:nvPr/>
        </p:nvSpPr>
        <p:spPr>
          <a:xfrm>
            <a:off x="-2362879" y="1025778"/>
            <a:ext cx="2160000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1.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サービスを理解する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1" name="楕円 173">
            <a:extLst>
              <a:ext uri="{FF2B5EF4-FFF2-40B4-BE49-F238E27FC236}">
                <a16:creationId xmlns:a16="http://schemas.microsoft.com/office/drawing/2014/main" id="{AA7362D5-361B-4175-8E2C-C431A054EB2D}"/>
              </a:ext>
            </a:extLst>
          </p:cNvPr>
          <p:cNvSpPr/>
          <p:nvPr/>
        </p:nvSpPr>
        <p:spPr bwMode="auto">
          <a:xfrm>
            <a:off x="-1643792" y="247442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147">
            <a:extLst>
              <a:ext uri="{FF2B5EF4-FFF2-40B4-BE49-F238E27FC236}">
                <a16:creationId xmlns:a16="http://schemas.microsoft.com/office/drawing/2014/main" id="{F1779590-E257-4D7B-9A53-0CFDFD69B2AC}"/>
              </a:ext>
            </a:extLst>
          </p:cNvPr>
          <p:cNvSpPr/>
          <p:nvPr/>
        </p:nvSpPr>
        <p:spPr>
          <a:xfrm>
            <a:off x="-1951055" y="3262940"/>
            <a:ext cx="110314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ステップ理解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79659F9-B67C-42B5-9347-0D7D4E00C089}"/>
              </a:ext>
            </a:extLst>
          </p:cNvPr>
          <p:cNvSpPr/>
          <p:nvPr/>
        </p:nvSpPr>
        <p:spPr>
          <a:xfrm>
            <a:off x="-2397470" y="5519213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チュートリアル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サービス案内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213793-CE15-42D0-9614-F0E30839BBDF}"/>
              </a:ext>
            </a:extLst>
          </p:cNvPr>
          <p:cNvSpPr/>
          <p:nvPr/>
        </p:nvSpPr>
        <p:spPr>
          <a:xfrm>
            <a:off x="-2397470" y="5783024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初回キャンペーン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A1E5984-C206-4076-B374-D208C4CA1395}"/>
              </a:ext>
            </a:extLst>
          </p:cNvPr>
          <p:cNvSpPr txBox="1"/>
          <p:nvPr/>
        </p:nvSpPr>
        <p:spPr>
          <a:xfrm>
            <a:off x="-2312130" y="6381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defTabSz="736600" fontAlgn="auto">
              <a:spcAft>
                <a:spcPts val="0"/>
              </a:spcAft>
              <a:defRPr/>
            </a:pPr>
            <a:r>
              <a:rPr kumimoji="1" lang="ja-JP" altLang="en-US" sz="105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チュートリアル完了率</a:t>
            </a:r>
            <a:endParaRPr kumimoji="1" lang="en-US" altLang="ja-JP" sz="105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楕円 171">
            <a:extLst>
              <a:ext uri="{FF2B5EF4-FFF2-40B4-BE49-F238E27FC236}">
                <a16:creationId xmlns:a16="http://schemas.microsoft.com/office/drawing/2014/main" id="{877F1F94-4230-44A9-B24A-D4AD32E667C6}"/>
              </a:ext>
            </a:extLst>
          </p:cNvPr>
          <p:cNvSpPr/>
          <p:nvPr/>
        </p:nvSpPr>
        <p:spPr bwMode="auto">
          <a:xfrm>
            <a:off x="-2352156" y="2474422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7E84455-B282-4FC2-A1C7-7C67D90EB37E}"/>
              </a:ext>
            </a:extLst>
          </p:cNvPr>
          <p:cNvGrpSpPr/>
          <p:nvPr/>
        </p:nvGrpSpPr>
        <p:grpSpPr>
          <a:xfrm>
            <a:off x="-2544000" y="2226150"/>
            <a:ext cx="1103140" cy="709964"/>
            <a:chOff x="2889156" y="2226150"/>
            <a:chExt cx="1103140" cy="709964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666AF04-083D-4C9E-8DCF-89F34D57510F}"/>
                </a:ext>
              </a:extLst>
            </p:cNvPr>
            <p:cNvGrpSpPr/>
            <p:nvPr/>
          </p:nvGrpSpPr>
          <p:grpSpPr>
            <a:xfrm>
              <a:off x="3120371" y="2543300"/>
              <a:ext cx="457682" cy="392814"/>
              <a:chOff x="3105998" y="2543300"/>
              <a:chExt cx="470184" cy="403544"/>
            </a:xfrm>
          </p:grpSpPr>
          <p:pic>
            <p:nvPicPr>
              <p:cNvPr id="30" name="図 29">
                <a:extLst>
                  <a:ext uri="{FF2B5EF4-FFF2-40B4-BE49-F238E27FC236}">
                    <a16:creationId xmlns:a16="http://schemas.microsoft.com/office/drawing/2014/main" id="{22054F6F-40B9-4F8F-B690-6C2E6663C8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173"/>
              <a:stretch/>
            </p:blipFill>
            <p:spPr>
              <a:xfrm>
                <a:off x="3105998" y="2543300"/>
                <a:ext cx="470184" cy="403544"/>
              </a:xfrm>
              <a:prstGeom prst="rect">
                <a:avLst/>
              </a:prstGeom>
            </p:spPr>
          </p:pic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DCF92547-59BB-4912-B6F4-9E939B438E8E}"/>
                  </a:ext>
                </a:extLst>
              </p:cNvPr>
              <p:cNvGrpSpPr/>
              <p:nvPr/>
            </p:nvGrpSpPr>
            <p:grpSpPr>
              <a:xfrm>
                <a:off x="3323063" y="2630824"/>
                <a:ext cx="200090" cy="175689"/>
                <a:chOff x="3278121" y="2500712"/>
                <a:chExt cx="376923" cy="330957"/>
              </a:xfrm>
            </p:grpSpPr>
            <p:sp>
              <p:nvSpPr>
                <p:cNvPr id="32" name="楕円 31">
                  <a:extLst>
                    <a:ext uri="{FF2B5EF4-FFF2-40B4-BE49-F238E27FC236}">
                      <a16:creationId xmlns:a16="http://schemas.microsoft.com/office/drawing/2014/main" id="{9940C831-745C-43C9-9B7B-5435E40CC8EC}"/>
                    </a:ext>
                  </a:extLst>
                </p:cNvPr>
                <p:cNvSpPr/>
                <p:nvPr/>
              </p:nvSpPr>
              <p:spPr bwMode="gray">
                <a:xfrm>
                  <a:off x="3322994" y="2516021"/>
                  <a:ext cx="290983" cy="23356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1600" kern="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endParaRPr>
                </a:p>
              </p:txBody>
            </p:sp>
            <p:pic>
              <p:nvPicPr>
                <p:cNvPr id="33" name="図 32">
                  <a:extLst>
                    <a:ext uri="{FF2B5EF4-FFF2-40B4-BE49-F238E27FC236}">
                      <a16:creationId xmlns:a16="http://schemas.microsoft.com/office/drawing/2014/main" id="{F9CE428A-3AFC-4E1F-91FA-C4D3D49BA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195"/>
                <a:stretch/>
              </p:blipFill>
              <p:spPr>
                <a:xfrm>
                  <a:off x="3278121" y="2500712"/>
                  <a:ext cx="376923" cy="330957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Rectangle 147">
              <a:extLst>
                <a:ext uri="{FF2B5EF4-FFF2-40B4-BE49-F238E27FC236}">
                  <a16:creationId xmlns:a16="http://schemas.microsoft.com/office/drawing/2014/main" id="{C0BF3370-0D91-4E71-897F-6503C3295827}"/>
                </a:ext>
              </a:extLst>
            </p:cNvPr>
            <p:cNvSpPr/>
            <p:nvPr/>
          </p:nvSpPr>
          <p:spPr>
            <a:xfrm>
              <a:off x="2889156" y="2226150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チュートリアル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4" name="Rectangle 147">
            <a:extLst>
              <a:ext uri="{FF2B5EF4-FFF2-40B4-BE49-F238E27FC236}">
                <a16:creationId xmlns:a16="http://schemas.microsoft.com/office/drawing/2014/main" id="{F3B452DC-0A2D-45FB-9F02-AF606A24DA14}"/>
              </a:ext>
            </a:extLst>
          </p:cNvPr>
          <p:cNvSpPr/>
          <p:nvPr/>
        </p:nvSpPr>
        <p:spPr>
          <a:xfrm>
            <a:off x="-1214821" y="1899000"/>
            <a:ext cx="128082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サービス利用可能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店舗確認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5F13913F-01BE-4EC4-A1EE-79B03C31E8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3"/>
          <a:stretch/>
        </p:blipFill>
        <p:spPr>
          <a:xfrm>
            <a:off x="-1606094" y="2551210"/>
            <a:ext cx="457682" cy="392814"/>
          </a:xfrm>
          <a:prstGeom prst="rect">
            <a:avLst/>
          </a:prstGeom>
        </p:spPr>
      </p:pic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C76770F-2B07-4050-8403-E9E6E05535E7}"/>
              </a:ext>
            </a:extLst>
          </p:cNvPr>
          <p:cNvSpPr/>
          <p:nvPr/>
        </p:nvSpPr>
        <p:spPr bwMode="gray">
          <a:xfrm>
            <a:off x="-1437856" y="2631876"/>
            <a:ext cx="122981" cy="83125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CB7AF510-F7E3-4DA1-8965-CC1DED6B6D79}"/>
              </a:ext>
            </a:extLst>
          </p:cNvPr>
          <p:cNvSpPr/>
          <p:nvPr/>
        </p:nvSpPr>
        <p:spPr bwMode="gray">
          <a:xfrm>
            <a:off x="-1437856" y="2741806"/>
            <a:ext cx="122981" cy="45719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41E1CC97-F7A5-41B3-8EFB-0F85E385F3F2}"/>
              </a:ext>
            </a:extLst>
          </p:cNvPr>
          <p:cNvSpPr/>
          <p:nvPr/>
        </p:nvSpPr>
        <p:spPr bwMode="gray">
          <a:xfrm>
            <a:off x="-1437856" y="2812159"/>
            <a:ext cx="122981" cy="45719"/>
          </a:xfrm>
          <a:prstGeom prst="roundRect">
            <a:avLst>
              <a:gd name="adj" fmla="val 6004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39" name="円弧 38">
            <a:extLst>
              <a:ext uri="{FF2B5EF4-FFF2-40B4-BE49-F238E27FC236}">
                <a16:creationId xmlns:a16="http://schemas.microsoft.com/office/drawing/2014/main" id="{B9951F76-6EF3-470E-AAA4-77BA35347DD2}"/>
              </a:ext>
            </a:extLst>
          </p:cNvPr>
          <p:cNvSpPr/>
          <p:nvPr/>
        </p:nvSpPr>
        <p:spPr bwMode="auto">
          <a:xfrm rot="8100000">
            <a:off x="-1395738" y="2409971"/>
            <a:ext cx="756000" cy="828000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" name="円弧 39">
            <a:extLst>
              <a:ext uri="{FF2B5EF4-FFF2-40B4-BE49-F238E27FC236}">
                <a16:creationId xmlns:a16="http://schemas.microsoft.com/office/drawing/2014/main" id="{AC8AB01A-8DE2-483E-9FFB-4175466A56DA}"/>
              </a:ext>
            </a:extLst>
          </p:cNvPr>
          <p:cNvSpPr/>
          <p:nvPr/>
        </p:nvSpPr>
        <p:spPr bwMode="auto">
          <a:xfrm rot="8100000" flipH="1" flipV="1">
            <a:off x="-1395738" y="2274971"/>
            <a:ext cx="756000" cy="828000"/>
          </a:xfrm>
          <a:prstGeom prst="arc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000" b="1" kern="0">
              <a:solidFill>
                <a:srgbClr val="0033CC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905452A-0B04-4AEF-AE88-4B60AECAF954}"/>
              </a:ext>
            </a:extLst>
          </p:cNvPr>
          <p:cNvSpPr/>
          <p:nvPr/>
        </p:nvSpPr>
        <p:spPr>
          <a:xfrm>
            <a:off x="-2397470" y="6059407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利用可能店舗案内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36C1FEA-17C7-49E9-9888-CBCD27210DEA}"/>
              </a:ext>
            </a:extLst>
          </p:cNvPr>
          <p:cNvGrpSpPr/>
          <p:nvPr/>
        </p:nvGrpSpPr>
        <p:grpSpPr>
          <a:xfrm>
            <a:off x="-878073" y="2472133"/>
            <a:ext cx="536424" cy="536424"/>
            <a:chOff x="4611927" y="2472133"/>
            <a:chExt cx="536424" cy="536424"/>
          </a:xfrm>
        </p:grpSpPr>
        <p:sp>
          <p:nvSpPr>
            <p:cNvPr id="44" name="台形 43">
              <a:extLst>
                <a:ext uri="{FF2B5EF4-FFF2-40B4-BE49-F238E27FC236}">
                  <a16:creationId xmlns:a16="http://schemas.microsoft.com/office/drawing/2014/main" id="{F92BB305-7FD4-4B10-ACDE-8ED76F036E84}"/>
                </a:ext>
              </a:extLst>
            </p:cNvPr>
            <p:cNvSpPr/>
            <p:nvPr/>
          </p:nvSpPr>
          <p:spPr bwMode="gray">
            <a:xfrm rot="15300000">
              <a:off x="4772144" y="2709952"/>
              <a:ext cx="180642" cy="124121"/>
            </a:xfrm>
            <a:prstGeom prst="trapezoid">
              <a:avLst>
                <a:gd name="adj" fmla="val 46249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46" name="楕円 173">
              <a:extLst>
                <a:ext uri="{FF2B5EF4-FFF2-40B4-BE49-F238E27FC236}">
                  <a16:creationId xmlns:a16="http://schemas.microsoft.com/office/drawing/2014/main" id="{647E5F1A-4B12-46DC-A391-9CC90B005D32}"/>
                </a:ext>
              </a:extLst>
            </p:cNvPr>
            <p:cNvSpPr/>
            <p:nvPr/>
          </p:nvSpPr>
          <p:spPr bwMode="auto">
            <a:xfrm>
              <a:off x="4611927" y="2472133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CE741084-1060-40EE-BD16-86436D8417E0}"/>
                </a:ext>
              </a:extLst>
            </p:cNvPr>
            <p:cNvGrpSpPr/>
            <p:nvPr/>
          </p:nvGrpSpPr>
          <p:grpSpPr>
            <a:xfrm>
              <a:off x="4632188" y="2513667"/>
              <a:ext cx="506199" cy="389705"/>
              <a:chOff x="8269964" y="2531221"/>
              <a:chExt cx="506199" cy="389705"/>
            </a:xfrm>
          </p:grpSpPr>
          <p:pic>
            <p:nvPicPr>
              <p:cNvPr id="48" name="図 47">
                <a:extLst>
                  <a:ext uri="{FF2B5EF4-FFF2-40B4-BE49-F238E27FC236}">
                    <a16:creationId xmlns:a16="http://schemas.microsoft.com/office/drawing/2014/main" id="{C871ADB0-8DE3-42E9-BC5A-FB39C9F02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13"/>
              <a:stretch/>
            </p:blipFill>
            <p:spPr>
              <a:xfrm>
                <a:off x="8269964" y="2531221"/>
                <a:ext cx="506199" cy="389705"/>
              </a:xfrm>
              <a:prstGeom prst="rect">
                <a:avLst/>
              </a:prstGeom>
            </p:spPr>
          </p:pic>
          <p:sp>
            <p:nvSpPr>
              <p:cNvPr id="49" name="四角形: 角を丸くする 48">
                <a:extLst>
                  <a:ext uri="{FF2B5EF4-FFF2-40B4-BE49-F238E27FC236}">
                    <a16:creationId xmlns:a16="http://schemas.microsoft.com/office/drawing/2014/main" id="{DC0F443A-B396-4D2D-BF51-821796D12EAE}"/>
                  </a:ext>
                </a:extLst>
              </p:cNvPr>
              <p:cNvSpPr/>
              <p:nvPr/>
            </p:nvSpPr>
            <p:spPr bwMode="gray">
              <a:xfrm>
                <a:off x="8343430" y="2628497"/>
                <a:ext cx="340196" cy="84542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50" name="四角形: 角を丸くする 49">
                <a:extLst>
                  <a:ext uri="{FF2B5EF4-FFF2-40B4-BE49-F238E27FC236}">
                    <a16:creationId xmlns:a16="http://schemas.microsoft.com/office/drawing/2014/main" id="{B2B33F5E-D855-4D5D-9EFE-9E5DD3D39C49}"/>
                  </a:ext>
                </a:extLst>
              </p:cNvPr>
              <p:cNvSpPr/>
              <p:nvPr/>
            </p:nvSpPr>
            <p:spPr bwMode="gray">
              <a:xfrm>
                <a:off x="8375969" y="2713266"/>
                <a:ext cx="275906" cy="158522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51" name="四角形: 角を丸くする 50">
                <a:extLst>
                  <a:ext uri="{FF2B5EF4-FFF2-40B4-BE49-F238E27FC236}">
                    <a16:creationId xmlns:a16="http://schemas.microsoft.com/office/drawing/2014/main" id="{93EC8CFE-6BC5-4A26-8B97-7D8B058731FD}"/>
                  </a:ext>
                </a:extLst>
              </p:cNvPr>
              <p:cNvSpPr/>
              <p:nvPr/>
            </p:nvSpPr>
            <p:spPr bwMode="gray">
              <a:xfrm>
                <a:off x="8651813" y="2803526"/>
                <a:ext cx="49274" cy="68261"/>
              </a:xfrm>
              <a:prstGeom prst="roundRect">
                <a:avLst>
                  <a:gd name="adj" fmla="val 6004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9BA46C9-2258-4270-87A9-01BAE2E27016}"/>
              </a:ext>
            </a:extLst>
          </p:cNvPr>
          <p:cNvSpPr txBox="1"/>
          <p:nvPr/>
        </p:nvSpPr>
        <p:spPr>
          <a:xfrm>
            <a:off x="-2397470" y="4696545"/>
            <a:ext cx="2106165" cy="7415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自分でも使いこなせそう（安心）</a:t>
            </a:r>
            <a:endParaRPr lang="en-US" altLang="ja-JP" dirty="0"/>
          </a:p>
          <a:p>
            <a:r>
              <a:rPr lang="ja-JP" altLang="en-US" dirty="0"/>
              <a:t>近くに店舗もあり、キャンペーンあるし、１回試してみようかな</a:t>
            </a:r>
            <a:endParaRPr lang="en-US" altLang="ja-JP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694239C-373E-4792-815F-8316C2BB82D1}"/>
              </a:ext>
            </a:extLst>
          </p:cNvPr>
          <p:cNvSpPr txBox="1"/>
          <p:nvPr/>
        </p:nvSpPr>
        <p:spPr>
          <a:xfrm>
            <a:off x="-2397470" y="3831278"/>
            <a:ext cx="2106164" cy="76636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サービス利用方法が気になる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利用可能店舗が気になる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キャンペーンが得なのか気になる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B033E704-74F9-4404-BD93-937E1BAA92D6}"/>
              </a:ext>
            </a:extLst>
          </p:cNvPr>
          <p:cNvSpPr/>
          <p:nvPr/>
        </p:nvSpPr>
        <p:spPr bwMode="gray">
          <a:xfrm rot="5400000">
            <a:off x="-1492837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D6DFC219-75AF-4313-94D4-6DB8BD6FE3C7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113" name="ホームベース 8">
              <a:extLst>
                <a:ext uri="{FF2B5EF4-FFF2-40B4-BE49-F238E27FC236}">
                  <a16:creationId xmlns:a16="http://schemas.microsoft.com/office/drawing/2014/main" id="{BBE5DDEA-235F-4664-B711-DAC0AAC62D58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14" name="ホームベース 8">
              <a:extLst>
                <a:ext uri="{FF2B5EF4-FFF2-40B4-BE49-F238E27FC236}">
                  <a16:creationId xmlns:a16="http://schemas.microsoft.com/office/drawing/2014/main" id="{D56F81F3-B3BE-4830-9203-82FD3052DE79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74BDD8AB-34B1-478F-B394-6C019F1DD8E1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126" name="ホームベース 9">
                <a:extLst>
                  <a:ext uri="{FF2B5EF4-FFF2-40B4-BE49-F238E27FC236}">
                    <a16:creationId xmlns:a16="http://schemas.microsoft.com/office/drawing/2014/main" id="{6734E14A-1392-4E05-8A64-C96661005C41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127" name="ホームベース 55">
                <a:extLst>
                  <a:ext uri="{FF2B5EF4-FFF2-40B4-BE49-F238E27FC236}">
                    <a16:creationId xmlns:a16="http://schemas.microsoft.com/office/drawing/2014/main" id="{55222581-B24F-4662-BA6E-B7B8BD50C008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68E01291-64D4-4D0F-AAB1-A2A98910C64D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121" name="ホームベース 130">
                <a:extLst>
                  <a:ext uri="{FF2B5EF4-FFF2-40B4-BE49-F238E27FC236}">
                    <a16:creationId xmlns:a16="http://schemas.microsoft.com/office/drawing/2014/main" id="{B468E777-B3B7-48F2-AC62-A35CA0DA103C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22" name="ホームベース 130">
                <a:extLst>
                  <a:ext uri="{FF2B5EF4-FFF2-40B4-BE49-F238E27FC236}">
                    <a16:creationId xmlns:a16="http://schemas.microsoft.com/office/drawing/2014/main" id="{DB862FF8-C9ED-42BA-9ED1-602DC716B217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3" name="ホームベース 130">
                <a:extLst>
                  <a:ext uri="{FF2B5EF4-FFF2-40B4-BE49-F238E27FC236}">
                    <a16:creationId xmlns:a16="http://schemas.microsoft.com/office/drawing/2014/main" id="{1B42027D-6C24-45DF-A1AC-9CDFA7BCBA7A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24" name="ホームベース 130">
                <a:extLst>
                  <a:ext uri="{FF2B5EF4-FFF2-40B4-BE49-F238E27FC236}">
                    <a16:creationId xmlns:a16="http://schemas.microsoft.com/office/drawing/2014/main" id="{D1406187-E9A3-4FC5-A58E-923FE72ACB13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25" name="ホームベース 130">
                <a:extLst>
                  <a:ext uri="{FF2B5EF4-FFF2-40B4-BE49-F238E27FC236}">
                    <a16:creationId xmlns:a16="http://schemas.microsoft.com/office/drawing/2014/main" id="{9D2A6F76-E84D-46D0-A61D-3AC752831FBB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7E2A23AF-F1AB-4F01-8052-C4CA2D9CE63C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119" name="ホームベース 130">
                <a:extLst>
                  <a:ext uri="{FF2B5EF4-FFF2-40B4-BE49-F238E27FC236}">
                    <a16:creationId xmlns:a16="http://schemas.microsoft.com/office/drawing/2014/main" id="{ED598702-CE4F-4E3A-AFEF-0EF2559EE28D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20" name="ホームベース 130">
                <a:extLst>
                  <a:ext uri="{FF2B5EF4-FFF2-40B4-BE49-F238E27FC236}">
                    <a16:creationId xmlns:a16="http://schemas.microsoft.com/office/drawing/2014/main" id="{9D211C91-30D6-4DCF-88E1-B97DBD3D44D5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18" name="ホームベース 130">
              <a:extLst>
                <a:ext uri="{FF2B5EF4-FFF2-40B4-BE49-F238E27FC236}">
                  <a16:creationId xmlns:a16="http://schemas.microsoft.com/office/drawing/2014/main" id="{6FEBBFF0-938F-4973-BBDA-8264A5EEF655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98DF7E6-AB79-4399-846E-36C2E0A08C0A}"/>
              </a:ext>
            </a:extLst>
          </p:cNvPr>
          <p:cNvGrpSpPr/>
          <p:nvPr/>
        </p:nvGrpSpPr>
        <p:grpSpPr>
          <a:xfrm>
            <a:off x="527668" y="5842229"/>
            <a:ext cx="5805000" cy="807169"/>
            <a:chOff x="6332668" y="5842229"/>
            <a:chExt cx="5805000" cy="807169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029D7296-56C2-4A47-8F48-444A8F930F81}"/>
                </a:ext>
              </a:extLst>
            </p:cNvPr>
            <p:cNvSpPr txBox="1"/>
            <p:nvPr/>
          </p:nvSpPr>
          <p:spPr>
            <a:xfrm>
              <a:off x="6431654" y="5842229"/>
              <a:ext cx="1520327" cy="296971"/>
            </a:xfrm>
            <a:prstGeom prst="rect">
              <a:avLst/>
            </a:prstGeom>
            <a:solidFill>
              <a:srgbClr val="FFD400"/>
            </a:solidFill>
            <a:ln w="38100">
              <a:solidFill>
                <a:srgbClr val="FFD400"/>
              </a:solidFill>
              <a:prstDash val="solid"/>
            </a:ln>
          </p:spPr>
          <p:txBody>
            <a:bodyPr lIns="36000" tIns="36000" rIns="36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algn="ctr">
                <a:buNone/>
              </a:pPr>
              <a:r>
                <a:rPr lang="en-US" altLang="ja-JP" sz="1200" dirty="0"/>
                <a:t>(1)</a:t>
              </a:r>
              <a:r>
                <a:rPr lang="ja-JP" altLang="en-US" sz="1200" dirty="0"/>
                <a:t>はじめての利用</a:t>
              </a: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ED04F655-7BFE-4899-845F-1E73C92A1B42}"/>
                </a:ext>
              </a:extLst>
            </p:cNvPr>
            <p:cNvSpPr txBox="1"/>
            <p:nvPr/>
          </p:nvSpPr>
          <p:spPr>
            <a:xfrm>
              <a:off x="6332668" y="6055932"/>
              <a:ext cx="5805000" cy="593466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lIns="108000" tIns="36000" rIns="108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marL="171450" indent="-171450"/>
              <a:r>
                <a:rPr lang="ja-JP" altLang="en-US" sz="1200" dirty="0"/>
                <a:t>はじめて</a:t>
              </a:r>
              <a:r>
                <a:rPr lang="en-US" altLang="ja-JP" sz="1200" dirty="0"/>
                <a:t>DL</a:t>
              </a:r>
              <a:r>
                <a:rPr lang="ja-JP" altLang="en-US" sz="1200" dirty="0"/>
                <a:t>したお客さまに使ってみようと思わせることができるか？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63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9F997-8DF5-4494-9361-A379C627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lang="en-US" altLang="ja-JP" dirty="0"/>
              <a:t>2</a:t>
            </a:r>
            <a:r>
              <a:rPr kumimoji="1" lang="ja-JP" altLang="en-US" dirty="0"/>
              <a:t>回 </a:t>
            </a:r>
            <a:r>
              <a:rPr kumimoji="1" lang="en-US" altLang="ja-JP" dirty="0"/>
              <a:t>UX</a:t>
            </a:r>
            <a:r>
              <a:rPr kumimoji="1" lang="ja-JP" altLang="en-US" dirty="0"/>
              <a:t>検討会アジェンダ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B3F35E5D-6B43-4792-8917-0229752BD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02874"/>
              </p:ext>
            </p:extLst>
          </p:nvPr>
        </p:nvGraphicFramePr>
        <p:xfrm>
          <a:off x="786001" y="1314000"/>
          <a:ext cx="10619998" cy="2650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12885">
                  <a:extLst>
                    <a:ext uri="{9D8B030D-6E8A-4147-A177-3AD203B41FA5}">
                      <a16:colId xmlns:a16="http://schemas.microsoft.com/office/drawing/2014/main" val="3151456598"/>
                    </a:ext>
                  </a:extLst>
                </a:gridCol>
                <a:gridCol w="2647114">
                  <a:extLst>
                    <a:ext uri="{9D8B030D-6E8A-4147-A177-3AD203B41FA5}">
                      <a16:colId xmlns:a16="http://schemas.microsoft.com/office/drawing/2014/main" val="1703234167"/>
                    </a:ext>
                  </a:extLst>
                </a:gridCol>
                <a:gridCol w="4455000">
                  <a:extLst>
                    <a:ext uri="{9D8B030D-6E8A-4147-A177-3AD203B41FA5}">
                      <a16:colId xmlns:a16="http://schemas.microsoft.com/office/drawing/2014/main" val="2327252584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130450840"/>
                    </a:ext>
                  </a:extLst>
                </a:gridCol>
              </a:tblGrid>
              <a:tr h="53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大分類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中分類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583053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13:00-13:10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はじめに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今日やること確認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688962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Session 1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洗車メニューについて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746836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Session 2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洗車サービス利用の習慣化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UX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検討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473992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予備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はじめてサービスを利用する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UX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検討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1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833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631506B-2D4B-4716-A011-F4C16A99C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" y="1367033"/>
            <a:ext cx="2358218" cy="4194484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29956CF3-5AC2-4008-919C-A2329C170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28" y="1367032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988FAF38-6DC2-4738-82FD-8440101FE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75" y="1367033"/>
            <a:ext cx="2351205" cy="418201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7DA4266E-CD76-4367-BD88-95D45C429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29" y="1367032"/>
            <a:ext cx="2342173" cy="41659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0B8878A1-6CEE-469D-8D24-88C011604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22" y="1367033"/>
            <a:ext cx="2349824" cy="417955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2-2.</a:t>
            </a:r>
            <a:r>
              <a:rPr lang="ja-JP" altLang="en-US" dirty="0"/>
              <a:t>車両情報を登録する（</a:t>
            </a:r>
            <a:r>
              <a:rPr lang="en-US" altLang="ja-JP" dirty="0"/>
              <a:t> 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1/2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15710EA-F84B-4073-BC0D-EBF8AE5276CA}"/>
              </a:ext>
            </a:extLst>
          </p:cNvPr>
          <p:cNvSpPr txBox="1"/>
          <p:nvPr/>
        </p:nvSpPr>
        <p:spPr>
          <a:xfrm>
            <a:off x="2532918" y="6047560"/>
            <a:ext cx="1001017" cy="296971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(2)</a:t>
            </a:r>
            <a:r>
              <a:rPr lang="ja-JP" altLang="en-US" sz="1200" dirty="0"/>
              <a:t>車両登録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82EC3F5-D24F-49B9-BD35-575504B48475}"/>
              </a:ext>
            </a:extLst>
          </p:cNvPr>
          <p:cNvSpPr txBox="1"/>
          <p:nvPr/>
        </p:nvSpPr>
        <p:spPr>
          <a:xfrm>
            <a:off x="3544869" y="6060917"/>
            <a:ext cx="4582811" cy="296971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車の知識がないお客さまも車両登録を簡単に設定できるか？</a:t>
            </a:r>
            <a:endParaRPr lang="en-US" altLang="ja-JP" sz="1200" dirty="0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FEF24DF1-71A4-487C-95E5-F665114F9EE7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97" name="ホームベース 8">
              <a:extLst>
                <a:ext uri="{FF2B5EF4-FFF2-40B4-BE49-F238E27FC236}">
                  <a16:creationId xmlns:a16="http://schemas.microsoft.com/office/drawing/2014/main" id="{91AADB46-D550-4861-89D5-AB6E48947B8A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98" name="ホームベース 8">
              <a:extLst>
                <a:ext uri="{FF2B5EF4-FFF2-40B4-BE49-F238E27FC236}">
                  <a16:creationId xmlns:a16="http://schemas.microsoft.com/office/drawing/2014/main" id="{24DDAEFA-44BB-4FD7-9F9A-25EB64FF8C78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64B76EAB-C10F-4879-944F-CEE9E9803DCC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110" name="ホームベース 9">
                <a:extLst>
                  <a:ext uri="{FF2B5EF4-FFF2-40B4-BE49-F238E27FC236}">
                    <a16:creationId xmlns:a16="http://schemas.microsoft.com/office/drawing/2014/main" id="{173ED4FD-290A-491D-A025-1859664A20CF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111" name="ホームベース 55">
                <a:extLst>
                  <a:ext uri="{FF2B5EF4-FFF2-40B4-BE49-F238E27FC236}">
                    <a16:creationId xmlns:a16="http://schemas.microsoft.com/office/drawing/2014/main" id="{9CD1278F-F51D-4936-BAE2-C45BD26BA518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79ADB7B1-5EED-49D6-A2C1-F66C6EAABEB3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105" name="ホームベース 130">
                <a:extLst>
                  <a:ext uri="{FF2B5EF4-FFF2-40B4-BE49-F238E27FC236}">
                    <a16:creationId xmlns:a16="http://schemas.microsoft.com/office/drawing/2014/main" id="{30C6BE42-7E1A-405D-A598-692B08867B2B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6" name="ホームベース 130">
                <a:extLst>
                  <a:ext uri="{FF2B5EF4-FFF2-40B4-BE49-F238E27FC236}">
                    <a16:creationId xmlns:a16="http://schemas.microsoft.com/office/drawing/2014/main" id="{5B6BF110-6C65-49CC-9683-67A882946358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7" name="ホームベース 130">
                <a:extLst>
                  <a:ext uri="{FF2B5EF4-FFF2-40B4-BE49-F238E27FC236}">
                    <a16:creationId xmlns:a16="http://schemas.microsoft.com/office/drawing/2014/main" id="{F53FDDD4-1768-47DE-94C8-612E98DB55FF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8" name="ホームベース 130">
                <a:extLst>
                  <a:ext uri="{FF2B5EF4-FFF2-40B4-BE49-F238E27FC236}">
                    <a16:creationId xmlns:a16="http://schemas.microsoft.com/office/drawing/2014/main" id="{4FD1B4B4-727E-403D-BA2F-DF4D4A30359E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9" name="ホームベース 130">
                <a:extLst>
                  <a:ext uri="{FF2B5EF4-FFF2-40B4-BE49-F238E27FC236}">
                    <a16:creationId xmlns:a16="http://schemas.microsoft.com/office/drawing/2014/main" id="{212056DB-203A-443C-BCA3-5F83E24C55B8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101" name="グループ化 100">
              <a:extLst>
                <a:ext uri="{FF2B5EF4-FFF2-40B4-BE49-F238E27FC236}">
                  <a16:creationId xmlns:a16="http://schemas.microsoft.com/office/drawing/2014/main" id="{4FBB7C73-D381-4EF6-9217-BDD035214649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103" name="ホームベース 130">
                <a:extLst>
                  <a:ext uri="{FF2B5EF4-FFF2-40B4-BE49-F238E27FC236}">
                    <a16:creationId xmlns:a16="http://schemas.microsoft.com/office/drawing/2014/main" id="{59BB383A-E09A-47D5-A659-76AC06CF0E1D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4" name="ホームベース 130">
                <a:extLst>
                  <a:ext uri="{FF2B5EF4-FFF2-40B4-BE49-F238E27FC236}">
                    <a16:creationId xmlns:a16="http://schemas.microsoft.com/office/drawing/2014/main" id="{8964115A-6B1D-438D-818E-797F78DA6875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02" name="ホームベース 130">
              <a:extLst>
                <a:ext uri="{FF2B5EF4-FFF2-40B4-BE49-F238E27FC236}">
                  <a16:creationId xmlns:a16="http://schemas.microsoft.com/office/drawing/2014/main" id="{6540DFFD-31B6-4EE1-8AE0-B2311405E76F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6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図 74">
            <a:extLst>
              <a:ext uri="{FF2B5EF4-FFF2-40B4-BE49-F238E27FC236}">
                <a16:creationId xmlns:a16="http://schemas.microsoft.com/office/drawing/2014/main" id="{778CD028-D361-4892-BA96-9C9211071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13" y="1392255"/>
            <a:ext cx="2365778" cy="420793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5A680585-135C-406C-8C3C-C584E54DA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" y="1392255"/>
            <a:ext cx="2365778" cy="420793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274FACC6-87B2-4B76-866B-578CDBE7C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32" y="1392255"/>
            <a:ext cx="2351224" cy="418204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8747EBA8-D4FE-4A3B-8B52-D56E79FDE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906" y="1392255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ED6590EF-B4AF-4D89-8F05-4A365788A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08" y="1392255"/>
            <a:ext cx="2365778" cy="420793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2-2.</a:t>
            </a:r>
            <a:r>
              <a:rPr lang="ja-JP" altLang="en-US" dirty="0"/>
              <a:t>車両情報を登録する（</a:t>
            </a:r>
            <a:r>
              <a:rPr lang="en-US" altLang="ja-JP" dirty="0"/>
              <a:t>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2/2</a:t>
            </a:r>
            <a:endParaRPr kumimoji="1" lang="ja-JP" altLang="en-US" dirty="0"/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22BC219D-68F3-4709-A095-75D8A669EDB8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83" name="ホームベース 8">
              <a:extLst>
                <a:ext uri="{FF2B5EF4-FFF2-40B4-BE49-F238E27FC236}">
                  <a16:creationId xmlns:a16="http://schemas.microsoft.com/office/drawing/2014/main" id="{59508105-42F4-4246-91A6-5790F2623BF0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84" name="ホームベース 8">
              <a:extLst>
                <a:ext uri="{FF2B5EF4-FFF2-40B4-BE49-F238E27FC236}">
                  <a16:creationId xmlns:a16="http://schemas.microsoft.com/office/drawing/2014/main" id="{7E8F0203-E002-4F10-85CC-9A5789FD76FC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90647C34-3EAF-434F-B948-143C16FC733E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96" name="ホームベース 9">
                <a:extLst>
                  <a:ext uri="{FF2B5EF4-FFF2-40B4-BE49-F238E27FC236}">
                    <a16:creationId xmlns:a16="http://schemas.microsoft.com/office/drawing/2014/main" id="{68EB70A1-FAE7-4F27-91E4-37896856C3F7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97" name="ホームベース 55">
                <a:extLst>
                  <a:ext uri="{FF2B5EF4-FFF2-40B4-BE49-F238E27FC236}">
                    <a16:creationId xmlns:a16="http://schemas.microsoft.com/office/drawing/2014/main" id="{2024F7F8-C192-484C-96FB-BE8504EC560E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E0FC7768-8FBF-41EC-B6AE-986F44E4B44E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91" name="ホームベース 130">
                <a:extLst>
                  <a:ext uri="{FF2B5EF4-FFF2-40B4-BE49-F238E27FC236}">
                    <a16:creationId xmlns:a16="http://schemas.microsoft.com/office/drawing/2014/main" id="{D62233DA-2F43-4398-AD06-AED2E4740610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2" name="ホームベース 130">
                <a:extLst>
                  <a:ext uri="{FF2B5EF4-FFF2-40B4-BE49-F238E27FC236}">
                    <a16:creationId xmlns:a16="http://schemas.microsoft.com/office/drawing/2014/main" id="{D94E8CA2-0ADA-4B55-B840-723064C74682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3" name="ホームベース 130">
                <a:extLst>
                  <a:ext uri="{FF2B5EF4-FFF2-40B4-BE49-F238E27FC236}">
                    <a16:creationId xmlns:a16="http://schemas.microsoft.com/office/drawing/2014/main" id="{A8385330-835B-44C8-8353-A5421ED16D5F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4" name="ホームベース 130">
                <a:extLst>
                  <a:ext uri="{FF2B5EF4-FFF2-40B4-BE49-F238E27FC236}">
                    <a16:creationId xmlns:a16="http://schemas.microsoft.com/office/drawing/2014/main" id="{9C5F266A-2EA8-4775-9837-09F06F50785D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5" name="ホームベース 130">
                <a:extLst>
                  <a:ext uri="{FF2B5EF4-FFF2-40B4-BE49-F238E27FC236}">
                    <a16:creationId xmlns:a16="http://schemas.microsoft.com/office/drawing/2014/main" id="{7199D8E4-711F-497D-AD08-C1FA00B0D15A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3004C74-0F17-4E98-9174-DD923E03311D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89" name="ホームベース 130">
                <a:extLst>
                  <a:ext uri="{FF2B5EF4-FFF2-40B4-BE49-F238E27FC236}">
                    <a16:creationId xmlns:a16="http://schemas.microsoft.com/office/drawing/2014/main" id="{F01B08DA-1298-41F7-B08C-504FBDAB10FE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0" name="ホームベース 130">
                <a:extLst>
                  <a:ext uri="{FF2B5EF4-FFF2-40B4-BE49-F238E27FC236}">
                    <a16:creationId xmlns:a16="http://schemas.microsoft.com/office/drawing/2014/main" id="{160C3328-B675-4997-B154-0A108DC9CFFE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8" name="ホームベース 130">
              <a:extLst>
                <a:ext uri="{FF2B5EF4-FFF2-40B4-BE49-F238E27FC236}">
                  <a16:creationId xmlns:a16="http://schemas.microsoft.com/office/drawing/2014/main" id="{B1467F8E-C24B-477F-80D6-3490B2B8466B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4AE36D5B-4668-4BDC-9501-EC4E23DF931A}"/>
              </a:ext>
            </a:extLst>
          </p:cNvPr>
          <p:cNvSpPr txBox="1"/>
          <p:nvPr/>
        </p:nvSpPr>
        <p:spPr>
          <a:xfrm>
            <a:off x="2532918" y="6047560"/>
            <a:ext cx="1001017" cy="296971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(2)</a:t>
            </a:r>
            <a:r>
              <a:rPr lang="ja-JP" altLang="en-US" sz="1200" dirty="0"/>
              <a:t>車両登録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9CC41E-76E0-41B2-A34A-E86F1A7593C9}"/>
              </a:ext>
            </a:extLst>
          </p:cNvPr>
          <p:cNvSpPr txBox="1"/>
          <p:nvPr/>
        </p:nvSpPr>
        <p:spPr>
          <a:xfrm>
            <a:off x="3544869" y="6060917"/>
            <a:ext cx="4582811" cy="296971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車の知識がないお客さまも車両登録を簡単に設定できるか？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97647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BC70857-0563-4123-A087-EA27A8510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0" y="1392255"/>
            <a:ext cx="2347936" cy="642395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6BFF4A6F-E538-432E-8BB4-115C5FA10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" y="1392256"/>
            <a:ext cx="2362445" cy="420200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AE86530F-8E81-4618-B8C1-0D0752C43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52" y="1392255"/>
            <a:ext cx="2342173" cy="41659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2BAAB678-E754-4373-9F5C-8BEF39541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50" y="1392256"/>
            <a:ext cx="2347935" cy="417619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4995F466-6B9B-4FAF-8FF4-4726F6688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00" y="1392257"/>
            <a:ext cx="2354178" cy="418729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2-3.</a:t>
            </a:r>
            <a:r>
              <a:rPr lang="ja-JP" altLang="en-US" dirty="0"/>
              <a:t>車両ナンバーを登録する（</a:t>
            </a:r>
            <a:r>
              <a:rPr lang="en-US" altLang="ja-JP" dirty="0"/>
              <a:t>02/01</a:t>
            </a:r>
            <a:r>
              <a:rPr lang="ja-JP" altLang="en-US" dirty="0"/>
              <a:t> ブラッシュアップ版</a:t>
            </a:r>
            <a:r>
              <a:rPr lang="en-US" altLang="ja-JP" dirty="0"/>
              <a:t>) 1/2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94B3FE9-96E4-4160-A513-7D60A513356B}"/>
              </a:ext>
            </a:extLst>
          </p:cNvPr>
          <p:cNvSpPr txBox="1"/>
          <p:nvPr/>
        </p:nvSpPr>
        <p:spPr>
          <a:xfrm>
            <a:off x="7581000" y="5751514"/>
            <a:ext cx="1300150" cy="333362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(3)</a:t>
            </a:r>
            <a:r>
              <a:rPr lang="ja-JP" altLang="en-US" sz="1200" dirty="0"/>
              <a:t>ナンバー登録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C339820-16E1-474D-BEAA-8403F33BA0AF}"/>
              </a:ext>
            </a:extLst>
          </p:cNvPr>
          <p:cNvSpPr txBox="1"/>
          <p:nvPr/>
        </p:nvSpPr>
        <p:spPr>
          <a:xfrm>
            <a:off x="7487227" y="6118692"/>
            <a:ext cx="5403773" cy="46811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ナンバープレート登録を簡単に登録できるか</a:t>
            </a:r>
            <a:endParaRPr lang="en-US" altLang="ja-JP" sz="1200" dirty="0"/>
          </a:p>
          <a:p>
            <a:pPr marL="171450" indent="-171450"/>
            <a:r>
              <a:rPr lang="ja-JP" altLang="en-US" sz="1200" dirty="0"/>
              <a:t>後日実施するナンバープレート登録を忘れずにできるか</a:t>
            </a:r>
            <a:endParaRPr lang="en-US" altLang="ja-JP" sz="1200" dirty="0"/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3B9473B5-B30B-4A7B-B956-A2460285A61D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91" name="ホームベース 8">
              <a:extLst>
                <a:ext uri="{FF2B5EF4-FFF2-40B4-BE49-F238E27FC236}">
                  <a16:creationId xmlns:a16="http://schemas.microsoft.com/office/drawing/2014/main" id="{038BD72D-400A-48CA-8D72-94B04FD5BF6D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92" name="ホームベース 8">
              <a:extLst>
                <a:ext uri="{FF2B5EF4-FFF2-40B4-BE49-F238E27FC236}">
                  <a16:creationId xmlns:a16="http://schemas.microsoft.com/office/drawing/2014/main" id="{7C114B15-4100-48E1-8D6A-C9896145933A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AC6D2A70-4EBB-4EC0-81B0-03E723C90D2B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104" name="ホームベース 9">
                <a:extLst>
                  <a:ext uri="{FF2B5EF4-FFF2-40B4-BE49-F238E27FC236}">
                    <a16:creationId xmlns:a16="http://schemas.microsoft.com/office/drawing/2014/main" id="{02C69D1A-A0AF-4D8B-8270-60E95CB0E5B6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105" name="ホームベース 55">
                <a:extLst>
                  <a:ext uri="{FF2B5EF4-FFF2-40B4-BE49-F238E27FC236}">
                    <a16:creationId xmlns:a16="http://schemas.microsoft.com/office/drawing/2014/main" id="{31463C20-BD26-4674-975E-918F4A7F0F3C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577C4162-98BC-4A7D-936D-B77149337961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99" name="ホームベース 130">
                <a:extLst>
                  <a:ext uri="{FF2B5EF4-FFF2-40B4-BE49-F238E27FC236}">
                    <a16:creationId xmlns:a16="http://schemas.microsoft.com/office/drawing/2014/main" id="{78ACE6B3-0B73-421D-B692-5A127A3500F7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0" name="ホームベース 130">
                <a:extLst>
                  <a:ext uri="{FF2B5EF4-FFF2-40B4-BE49-F238E27FC236}">
                    <a16:creationId xmlns:a16="http://schemas.microsoft.com/office/drawing/2014/main" id="{BAD9F52B-72C8-4C9E-A73C-69A291B459F6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ホームベース 130">
                <a:extLst>
                  <a:ext uri="{FF2B5EF4-FFF2-40B4-BE49-F238E27FC236}">
                    <a16:creationId xmlns:a16="http://schemas.microsoft.com/office/drawing/2014/main" id="{A7650DAF-8245-4EE4-BDB3-5662063CB6A2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2" name="ホームベース 130">
                <a:extLst>
                  <a:ext uri="{FF2B5EF4-FFF2-40B4-BE49-F238E27FC236}">
                    <a16:creationId xmlns:a16="http://schemas.microsoft.com/office/drawing/2014/main" id="{6ACBEF51-3764-4AEF-9D8E-AAAA3DAA7F29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3" name="ホームベース 130">
                <a:extLst>
                  <a:ext uri="{FF2B5EF4-FFF2-40B4-BE49-F238E27FC236}">
                    <a16:creationId xmlns:a16="http://schemas.microsoft.com/office/drawing/2014/main" id="{0D5C820B-DC22-4091-94C8-34651864967C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83069D9-DCEB-4BA2-9DBD-B3C3640DA03A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97" name="ホームベース 130">
                <a:extLst>
                  <a:ext uri="{FF2B5EF4-FFF2-40B4-BE49-F238E27FC236}">
                    <a16:creationId xmlns:a16="http://schemas.microsoft.com/office/drawing/2014/main" id="{30CE558C-2186-40E4-8499-AB06472EF64B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8" name="ホームベース 130">
                <a:extLst>
                  <a:ext uri="{FF2B5EF4-FFF2-40B4-BE49-F238E27FC236}">
                    <a16:creationId xmlns:a16="http://schemas.microsoft.com/office/drawing/2014/main" id="{5D0E4755-7DFF-4AD4-B167-2E8D63486AC9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96" name="ホームベース 130">
              <a:extLst>
                <a:ext uri="{FF2B5EF4-FFF2-40B4-BE49-F238E27FC236}">
                  <a16:creationId xmlns:a16="http://schemas.microsoft.com/office/drawing/2014/main" id="{AB534F97-AF9B-4067-93A0-0835C921F9A7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5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431F401-F0C5-4CF3-9666-3589A8761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50" y="1392256"/>
            <a:ext cx="2341754" cy="416520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550C4EC-2C46-4EF9-8C85-26751C404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28" y="1392256"/>
            <a:ext cx="2342175" cy="416594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5AA2CDD7-84CE-4CD9-8B57-759B9AA45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" y="1392255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2-3.</a:t>
            </a:r>
            <a:r>
              <a:rPr lang="ja-JP" altLang="en-US" dirty="0"/>
              <a:t>車両ナンバーを登録する（</a:t>
            </a:r>
            <a:r>
              <a:rPr lang="en-US" altLang="ja-JP" dirty="0"/>
              <a:t>02/01</a:t>
            </a:r>
            <a:r>
              <a:rPr lang="ja-JP" altLang="en-US" dirty="0"/>
              <a:t> ブラッシュアップ版</a:t>
            </a:r>
            <a:r>
              <a:rPr lang="en-US" altLang="ja-JP" dirty="0"/>
              <a:t>) 2/2</a:t>
            </a:r>
            <a:endParaRPr kumimoji="1"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F700ADD-2621-4462-B3A7-861A3809007E}"/>
              </a:ext>
            </a:extLst>
          </p:cNvPr>
          <p:cNvSpPr txBox="1"/>
          <p:nvPr/>
        </p:nvSpPr>
        <p:spPr>
          <a:xfrm>
            <a:off x="7581000" y="5751514"/>
            <a:ext cx="1300150" cy="333362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(3)</a:t>
            </a:r>
            <a:r>
              <a:rPr lang="ja-JP" altLang="en-US" sz="1200" dirty="0"/>
              <a:t>ナンバー登録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ADB3EF16-1522-4ACD-867D-2E933E75F232}"/>
              </a:ext>
            </a:extLst>
          </p:cNvPr>
          <p:cNvSpPr txBox="1"/>
          <p:nvPr/>
        </p:nvSpPr>
        <p:spPr>
          <a:xfrm>
            <a:off x="7487227" y="6118692"/>
            <a:ext cx="5403773" cy="46811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ナンバープレート登録を簡単に登録できるか</a:t>
            </a:r>
            <a:endParaRPr lang="en-US" altLang="ja-JP" sz="1200" dirty="0"/>
          </a:p>
          <a:p>
            <a:pPr marL="171450" indent="-171450"/>
            <a:r>
              <a:rPr lang="ja-JP" altLang="en-US" sz="1200" dirty="0"/>
              <a:t>後日実施するナンバープレート登録を忘れずにできるか</a:t>
            </a:r>
            <a:endParaRPr lang="en-US" altLang="ja-JP" sz="1200" dirty="0"/>
          </a:p>
        </p:txBody>
      </p: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A31E132-F6C6-4D5B-9E27-290498BB191F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107" name="ホームベース 8">
              <a:extLst>
                <a:ext uri="{FF2B5EF4-FFF2-40B4-BE49-F238E27FC236}">
                  <a16:creationId xmlns:a16="http://schemas.microsoft.com/office/drawing/2014/main" id="{13E8E0BE-5D54-4CD4-88E8-BD5C94891A71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08" name="ホームベース 8">
              <a:extLst>
                <a:ext uri="{FF2B5EF4-FFF2-40B4-BE49-F238E27FC236}">
                  <a16:creationId xmlns:a16="http://schemas.microsoft.com/office/drawing/2014/main" id="{0A09132B-8F86-4083-8735-843D00F070D2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131EB2E7-78DA-461C-BA99-7F339FFF538D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120" name="ホームベース 9">
                <a:extLst>
                  <a:ext uri="{FF2B5EF4-FFF2-40B4-BE49-F238E27FC236}">
                    <a16:creationId xmlns:a16="http://schemas.microsoft.com/office/drawing/2014/main" id="{CAC7B5BF-DC65-4C28-9299-D651E7B2E316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121" name="ホームベース 55">
                <a:extLst>
                  <a:ext uri="{FF2B5EF4-FFF2-40B4-BE49-F238E27FC236}">
                    <a16:creationId xmlns:a16="http://schemas.microsoft.com/office/drawing/2014/main" id="{9A4362E1-0D37-40C0-846D-3C794DE1183C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0D950EC5-CBEB-4DC1-9422-8942048DF1FE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115" name="ホームベース 130">
                <a:extLst>
                  <a:ext uri="{FF2B5EF4-FFF2-40B4-BE49-F238E27FC236}">
                    <a16:creationId xmlns:a16="http://schemas.microsoft.com/office/drawing/2014/main" id="{5CA34446-7973-45B7-8945-7C30D5D80C51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6" name="ホームベース 130">
                <a:extLst>
                  <a:ext uri="{FF2B5EF4-FFF2-40B4-BE49-F238E27FC236}">
                    <a16:creationId xmlns:a16="http://schemas.microsoft.com/office/drawing/2014/main" id="{D90BCE01-B269-4FFC-A21F-2B2592E9B473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7" name="ホームベース 130">
                <a:extLst>
                  <a:ext uri="{FF2B5EF4-FFF2-40B4-BE49-F238E27FC236}">
                    <a16:creationId xmlns:a16="http://schemas.microsoft.com/office/drawing/2014/main" id="{272199D3-0980-45BA-999B-D3E81C5A2955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8" name="ホームベース 130">
                <a:extLst>
                  <a:ext uri="{FF2B5EF4-FFF2-40B4-BE49-F238E27FC236}">
                    <a16:creationId xmlns:a16="http://schemas.microsoft.com/office/drawing/2014/main" id="{F587221E-90E7-4F96-BDB5-2EC79D67EF3A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9" name="ホームベース 130">
                <a:extLst>
                  <a:ext uri="{FF2B5EF4-FFF2-40B4-BE49-F238E27FC236}">
                    <a16:creationId xmlns:a16="http://schemas.microsoft.com/office/drawing/2014/main" id="{C066C7E9-D4FB-47DB-AA97-1BEDF4AB05B5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90D6F3A4-466D-4401-99F3-E1DB4C6B1744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113" name="ホームベース 130">
                <a:extLst>
                  <a:ext uri="{FF2B5EF4-FFF2-40B4-BE49-F238E27FC236}">
                    <a16:creationId xmlns:a16="http://schemas.microsoft.com/office/drawing/2014/main" id="{35A2D7BB-830B-4888-AAA6-B6FCA7762555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4" name="ホームベース 130">
                <a:extLst>
                  <a:ext uri="{FF2B5EF4-FFF2-40B4-BE49-F238E27FC236}">
                    <a16:creationId xmlns:a16="http://schemas.microsoft.com/office/drawing/2014/main" id="{9247C09A-2BE4-4EF0-B6D7-458020F54FB0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12" name="ホームベース 130">
              <a:extLst>
                <a:ext uri="{FF2B5EF4-FFF2-40B4-BE49-F238E27FC236}">
                  <a16:creationId xmlns:a16="http://schemas.microsoft.com/office/drawing/2014/main" id="{49CDF1AA-2FB4-482D-BD16-0883900DB6E5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039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9FE043-3C3F-45CC-A73A-6D5DB96BF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29" y="1392255"/>
            <a:ext cx="2366180" cy="42086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8210358F-A547-4105-8844-361FAE00A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" y="1392255"/>
            <a:ext cx="2353350" cy="418582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5EBD66FC-AB27-41C7-98E0-2D9F4610D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79" y="1392255"/>
            <a:ext cx="2366180" cy="42086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BD8D071-1977-4FA9-B22D-B343999DC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76" y="1392256"/>
            <a:ext cx="2342175" cy="416594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562164BD-EF5D-46D5-AF5E-70A0ED68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00" y="1404785"/>
            <a:ext cx="2354004" cy="418698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2-4.</a:t>
            </a:r>
            <a:r>
              <a:rPr lang="ja-JP" altLang="en-US" dirty="0"/>
              <a:t>会員</a:t>
            </a:r>
            <a:r>
              <a:rPr lang="en-US" altLang="ja-JP" dirty="0"/>
              <a:t>/</a:t>
            </a:r>
            <a:r>
              <a:rPr lang="ja-JP" altLang="en-US" dirty="0"/>
              <a:t>クレカ情報を登録する（</a:t>
            </a:r>
            <a:r>
              <a:rPr lang="en-US" altLang="ja-JP" dirty="0"/>
              <a:t>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1/2</a:t>
            </a:r>
            <a:endParaRPr kumimoji="1" lang="ja-JP" altLang="en-US" dirty="0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4159FFEA-073E-4516-903E-88B4432BD574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84" name="ホームベース 8">
              <a:extLst>
                <a:ext uri="{FF2B5EF4-FFF2-40B4-BE49-F238E27FC236}">
                  <a16:creationId xmlns:a16="http://schemas.microsoft.com/office/drawing/2014/main" id="{D2CE3325-294B-424C-9BC7-2EC15485CDC9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85" name="ホームベース 8">
              <a:extLst>
                <a:ext uri="{FF2B5EF4-FFF2-40B4-BE49-F238E27FC236}">
                  <a16:creationId xmlns:a16="http://schemas.microsoft.com/office/drawing/2014/main" id="{1B708C54-32AF-4600-BB94-1CE68D8F46C5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B51F6B41-CEE9-4609-87F3-F1BE592E06A1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97" name="ホームベース 9">
                <a:extLst>
                  <a:ext uri="{FF2B5EF4-FFF2-40B4-BE49-F238E27FC236}">
                    <a16:creationId xmlns:a16="http://schemas.microsoft.com/office/drawing/2014/main" id="{D16AC90C-8AA0-4B73-BBC5-429EC55F849C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98" name="ホームベース 55">
                <a:extLst>
                  <a:ext uri="{FF2B5EF4-FFF2-40B4-BE49-F238E27FC236}">
                    <a16:creationId xmlns:a16="http://schemas.microsoft.com/office/drawing/2014/main" id="{A5376308-37F9-432A-9ED9-E8EC84F7C15E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135C3887-D947-45C7-9B7E-5C3AF45E7701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92" name="ホームベース 130">
                <a:extLst>
                  <a:ext uri="{FF2B5EF4-FFF2-40B4-BE49-F238E27FC236}">
                    <a16:creationId xmlns:a16="http://schemas.microsoft.com/office/drawing/2014/main" id="{524384E4-C4D0-487E-B172-5BEF45F834E8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3" name="ホームベース 130">
                <a:extLst>
                  <a:ext uri="{FF2B5EF4-FFF2-40B4-BE49-F238E27FC236}">
                    <a16:creationId xmlns:a16="http://schemas.microsoft.com/office/drawing/2014/main" id="{22F2C0FF-48F1-4ED1-B906-71FD77ECFA10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4" name="ホームベース 130">
                <a:extLst>
                  <a:ext uri="{FF2B5EF4-FFF2-40B4-BE49-F238E27FC236}">
                    <a16:creationId xmlns:a16="http://schemas.microsoft.com/office/drawing/2014/main" id="{ED780E9B-3540-4B26-88FB-F7BBAEAD1103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5" name="ホームベース 130">
                <a:extLst>
                  <a:ext uri="{FF2B5EF4-FFF2-40B4-BE49-F238E27FC236}">
                    <a16:creationId xmlns:a16="http://schemas.microsoft.com/office/drawing/2014/main" id="{F11AA04E-154D-4F72-AB68-566A7BD9308D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6" name="ホームベース 130">
                <a:extLst>
                  <a:ext uri="{FF2B5EF4-FFF2-40B4-BE49-F238E27FC236}">
                    <a16:creationId xmlns:a16="http://schemas.microsoft.com/office/drawing/2014/main" id="{E93452B4-D935-4C4D-8CCF-7313991D40B0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2318E570-8403-4AEB-B491-B303D247F807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90" name="ホームベース 130">
                <a:extLst>
                  <a:ext uri="{FF2B5EF4-FFF2-40B4-BE49-F238E27FC236}">
                    <a16:creationId xmlns:a16="http://schemas.microsoft.com/office/drawing/2014/main" id="{A6A2B7B6-E941-4BF7-A36F-6723C0372362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1" name="ホームベース 130">
                <a:extLst>
                  <a:ext uri="{FF2B5EF4-FFF2-40B4-BE49-F238E27FC236}">
                    <a16:creationId xmlns:a16="http://schemas.microsoft.com/office/drawing/2014/main" id="{3E154998-6E16-46CA-B47B-62141B6DF81F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9" name="ホームベース 130">
              <a:extLst>
                <a:ext uri="{FF2B5EF4-FFF2-40B4-BE49-F238E27FC236}">
                  <a16:creationId xmlns:a16="http://schemas.microsoft.com/office/drawing/2014/main" id="{83079F74-ED23-4DF6-96E7-B5E5948BD0AF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130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図 76">
            <a:extLst>
              <a:ext uri="{FF2B5EF4-FFF2-40B4-BE49-F238E27FC236}">
                <a16:creationId xmlns:a16="http://schemas.microsoft.com/office/drawing/2014/main" id="{DC6E4849-B8FC-4A6B-B4FC-DD8F51695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" y="1392255"/>
            <a:ext cx="2342173" cy="41659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2-4.</a:t>
            </a:r>
            <a:r>
              <a:rPr lang="ja-JP" altLang="en-US" dirty="0"/>
              <a:t>会員</a:t>
            </a:r>
            <a:r>
              <a:rPr lang="en-US" altLang="ja-JP" dirty="0"/>
              <a:t>/</a:t>
            </a:r>
            <a:r>
              <a:rPr lang="ja-JP" altLang="en-US" dirty="0"/>
              <a:t>クレカ情報を登録する（</a:t>
            </a:r>
            <a:r>
              <a:rPr lang="en-US" altLang="ja-JP" dirty="0"/>
              <a:t>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2/2</a:t>
            </a:r>
            <a:endParaRPr kumimoji="1" lang="ja-JP" altLang="en-US" dirty="0"/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3A776119-9D33-4CDD-8D0F-17FA7B74C1CA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70" name="ホームベース 8">
              <a:extLst>
                <a:ext uri="{FF2B5EF4-FFF2-40B4-BE49-F238E27FC236}">
                  <a16:creationId xmlns:a16="http://schemas.microsoft.com/office/drawing/2014/main" id="{F202866B-4945-4C02-80B8-4FA87E7D2EE1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71" name="ホームベース 8">
              <a:extLst>
                <a:ext uri="{FF2B5EF4-FFF2-40B4-BE49-F238E27FC236}">
                  <a16:creationId xmlns:a16="http://schemas.microsoft.com/office/drawing/2014/main" id="{A31B021E-0F69-434F-84EC-232B0F9D0685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0290B035-B27B-4105-A15C-D194060DF672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84" name="ホームベース 9">
                <a:extLst>
                  <a:ext uri="{FF2B5EF4-FFF2-40B4-BE49-F238E27FC236}">
                    <a16:creationId xmlns:a16="http://schemas.microsoft.com/office/drawing/2014/main" id="{9974BBA6-6101-4B07-A8B1-1B99A0DF07A5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85" name="ホームベース 55">
                <a:extLst>
                  <a:ext uri="{FF2B5EF4-FFF2-40B4-BE49-F238E27FC236}">
                    <a16:creationId xmlns:a16="http://schemas.microsoft.com/office/drawing/2014/main" id="{D308A604-5D61-4B17-BF4F-848622B82087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58AD43C3-F5C1-4A9D-BB6E-32295EB91508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79" name="ホームベース 130">
                <a:extLst>
                  <a:ext uri="{FF2B5EF4-FFF2-40B4-BE49-F238E27FC236}">
                    <a16:creationId xmlns:a16="http://schemas.microsoft.com/office/drawing/2014/main" id="{E03D7864-4C36-47A0-BA8A-D09D0957B6EA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0" name="ホームベース 130">
                <a:extLst>
                  <a:ext uri="{FF2B5EF4-FFF2-40B4-BE49-F238E27FC236}">
                    <a16:creationId xmlns:a16="http://schemas.microsoft.com/office/drawing/2014/main" id="{5AB2EE71-ED7F-4606-AEF7-A0610181CCB9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1" name="ホームベース 130">
                <a:extLst>
                  <a:ext uri="{FF2B5EF4-FFF2-40B4-BE49-F238E27FC236}">
                    <a16:creationId xmlns:a16="http://schemas.microsoft.com/office/drawing/2014/main" id="{9CBC8808-44FC-4B12-A312-24DAF981097B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2" name="ホームベース 130">
                <a:extLst>
                  <a:ext uri="{FF2B5EF4-FFF2-40B4-BE49-F238E27FC236}">
                    <a16:creationId xmlns:a16="http://schemas.microsoft.com/office/drawing/2014/main" id="{3002DF34-9F6F-4B54-8C44-5DBBDEC14E87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3" name="ホームベース 130">
                <a:extLst>
                  <a:ext uri="{FF2B5EF4-FFF2-40B4-BE49-F238E27FC236}">
                    <a16:creationId xmlns:a16="http://schemas.microsoft.com/office/drawing/2014/main" id="{4FDF94B7-4BEB-48E8-93DC-A5D203E8C9E2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8C17B4A3-5377-4B13-9333-99C075A26297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76" name="ホームベース 130">
                <a:extLst>
                  <a:ext uri="{FF2B5EF4-FFF2-40B4-BE49-F238E27FC236}">
                    <a16:creationId xmlns:a16="http://schemas.microsoft.com/office/drawing/2014/main" id="{565EE521-A6F7-4688-B781-93D05EFCF5ED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78" name="ホームベース 130">
                <a:extLst>
                  <a:ext uri="{FF2B5EF4-FFF2-40B4-BE49-F238E27FC236}">
                    <a16:creationId xmlns:a16="http://schemas.microsoft.com/office/drawing/2014/main" id="{DB05DCA3-2036-4C21-BBF4-CE8B62283BF7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75" name="ホームベース 130">
              <a:extLst>
                <a:ext uri="{FF2B5EF4-FFF2-40B4-BE49-F238E27FC236}">
                  <a16:creationId xmlns:a16="http://schemas.microsoft.com/office/drawing/2014/main" id="{43AAC757-01AB-48E8-BFF0-415E3F69F0C3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384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6B5B210-ACBE-43EB-AA99-D2016919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77" y="1392255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7C41B0D9-59C4-4594-908F-F88F2018D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41" y="1392255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81A54059-4E54-4E3C-9B63-117F43C9A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" y="1392255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33" name="図 32" descr="スクリーンショット が含まれている画像&#10;&#10;&#10;&#10;自動的に生成された説明">
            <a:extLst>
              <a:ext uri="{FF2B5EF4-FFF2-40B4-BE49-F238E27FC236}">
                <a16:creationId xmlns:a16="http://schemas.microsoft.com/office/drawing/2014/main" id="{B43325FE-44C8-42A2-9413-A51B0DBD4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54" y="1392255"/>
            <a:ext cx="2357852" cy="41938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2-5.</a:t>
            </a:r>
            <a:r>
              <a:rPr lang="ja-JP" altLang="en-US" dirty="0"/>
              <a:t>無料洗車オーダーする </a:t>
            </a:r>
            <a:r>
              <a:rPr lang="en-US" altLang="ja-JP" dirty="0"/>
              <a:t>(02/01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 1/3</a:t>
            </a:r>
            <a:endParaRPr kumimoji="1" lang="ja-JP" altLang="en-US" dirty="0"/>
          </a:p>
        </p:txBody>
      </p: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819A07D7-FEA2-4B7D-9F52-4B9AF362FDE6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103" name="ホームベース 8">
              <a:extLst>
                <a:ext uri="{FF2B5EF4-FFF2-40B4-BE49-F238E27FC236}">
                  <a16:creationId xmlns:a16="http://schemas.microsoft.com/office/drawing/2014/main" id="{878C3AAD-F04C-4E19-84CA-8C0FC2894220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ホームベース 8">
              <a:extLst>
                <a:ext uri="{FF2B5EF4-FFF2-40B4-BE49-F238E27FC236}">
                  <a16:creationId xmlns:a16="http://schemas.microsoft.com/office/drawing/2014/main" id="{714D858C-62A8-4DD4-97E4-85572ADB060E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9C5034EA-2E3E-4FD5-BCD1-939C3A32929C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116" name="ホームベース 9">
                <a:extLst>
                  <a:ext uri="{FF2B5EF4-FFF2-40B4-BE49-F238E27FC236}">
                    <a16:creationId xmlns:a16="http://schemas.microsoft.com/office/drawing/2014/main" id="{41049EB8-71BF-46A5-8F89-8BC330F60895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117" name="ホームベース 55">
                <a:extLst>
                  <a:ext uri="{FF2B5EF4-FFF2-40B4-BE49-F238E27FC236}">
                    <a16:creationId xmlns:a16="http://schemas.microsoft.com/office/drawing/2014/main" id="{50B6337B-1E31-4375-95BC-7DA5CFEC8962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62873B1E-FB2E-48CE-AC36-2519739F3E8A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111" name="ホームベース 130">
                <a:extLst>
                  <a:ext uri="{FF2B5EF4-FFF2-40B4-BE49-F238E27FC236}">
                    <a16:creationId xmlns:a16="http://schemas.microsoft.com/office/drawing/2014/main" id="{3EBA4581-32FF-4E43-84CC-33C237AE2F6C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2" name="ホームベース 130">
                <a:extLst>
                  <a:ext uri="{FF2B5EF4-FFF2-40B4-BE49-F238E27FC236}">
                    <a16:creationId xmlns:a16="http://schemas.microsoft.com/office/drawing/2014/main" id="{9239B7D4-03EF-4ABE-8515-1045C4157E79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3" name="ホームベース 130">
                <a:extLst>
                  <a:ext uri="{FF2B5EF4-FFF2-40B4-BE49-F238E27FC236}">
                    <a16:creationId xmlns:a16="http://schemas.microsoft.com/office/drawing/2014/main" id="{BDD00A66-90FF-4B77-ACA2-FCF49EA8DE5D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4" name="ホームベース 130">
                <a:extLst>
                  <a:ext uri="{FF2B5EF4-FFF2-40B4-BE49-F238E27FC236}">
                    <a16:creationId xmlns:a16="http://schemas.microsoft.com/office/drawing/2014/main" id="{9CB2D0A1-B77A-4929-80D6-C1004380793E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5" name="ホームベース 130">
                <a:extLst>
                  <a:ext uri="{FF2B5EF4-FFF2-40B4-BE49-F238E27FC236}">
                    <a16:creationId xmlns:a16="http://schemas.microsoft.com/office/drawing/2014/main" id="{82A944BE-8755-425F-A60F-64B35056C056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A5B1F9F1-B4AF-42D1-A275-42C03703CACC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109" name="ホームベース 130">
                <a:extLst>
                  <a:ext uri="{FF2B5EF4-FFF2-40B4-BE49-F238E27FC236}">
                    <a16:creationId xmlns:a16="http://schemas.microsoft.com/office/drawing/2014/main" id="{7BBE89D5-F8A8-438D-AEB2-FD0E72972342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10" name="ホームベース 130">
                <a:extLst>
                  <a:ext uri="{FF2B5EF4-FFF2-40B4-BE49-F238E27FC236}">
                    <a16:creationId xmlns:a16="http://schemas.microsoft.com/office/drawing/2014/main" id="{70F4B532-3ADC-49D6-B6EB-DD765ACF9B8A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08" name="ホームベース 130">
              <a:extLst>
                <a:ext uri="{FF2B5EF4-FFF2-40B4-BE49-F238E27FC236}">
                  <a16:creationId xmlns:a16="http://schemas.microsoft.com/office/drawing/2014/main" id="{58F0C6D4-8DD1-4ADA-9945-369D7D7CC834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10395DA9-9EF5-4F4B-972E-FBE0E7000029}"/>
              </a:ext>
            </a:extLst>
          </p:cNvPr>
          <p:cNvGrpSpPr/>
          <p:nvPr/>
        </p:nvGrpSpPr>
        <p:grpSpPr>
          <a:xfrm>
            <a:off x="2586000" y="5945271"/>
            <a:ext cx="4755320" cy="468115"/>
            <a:chOff x="2586000" y="5906709"/>
            <a:chExt cx="4755320" cy="468115"/>
          </a:xfrm>
        </p:grpSpPr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CF9F85E4-E2DF-4923-B1CC-AC01C496786D}"/>
                </a:ext>
              </a:extLst>
            </p:cNvPr>
            <p:cNvSpPr txBox="1"/>
            <p:nvPr/>
          </p:nvSpPr>
          <p:spPr>
            <a:xfrm>
              <a:off x="2586000" y="5980434"/>
              <a:ext cx="1790327" cy="333362"/>
            </a:xfrm>
            <a:prstGeom prst="rect">
              <a:avLst/>
            </a:prstGeom>
            <a:solidFill>
              <a:srgbClr val="FFD400"/>
            </a:solidFill>
            <a:ln w="38100">
              <a:solidFill>
                <a:srgbClr val="FFD400"/>
              </a:solidFill>
              <a:prstDash val="solid"/>
            </a:ln>
          </p:spPr>
          <p:txBody>
            <a:bodyPr lIns="36000" tIns="36000" rIns="36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algn="ctr">
                <a:buNone/>
              </a:pPr>
              <a:r>
                <a:rPr lang="en-US" altLang="ja-JP" sz="1200" dirty="0"/>
                <a:t>(4)</a:t>
              </a:r>
              <a:r>
                <a:rPr lang="ja-JP" altLang="en-US" sz="1200" dirty="0"/>
                <a:t>洗車メニュ－の選択</a:t>
              </a: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13A53E29-69C3-4946-82EB-311D1149C534}"/>
                </a:ext>
              </a:extLst>
            </p:cNvPr>
            <p:cNvSpPr txBox="1"/>
            <p:nvPr/>
          </p:nvSpPr>
          <p:spPr>
            <a:xfrm>
              <a:off x="4341000" y="5906709"/>
              <a:ext cx="3000320" cy="468115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lIns="108000" tIns="36000" rIns="108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marL="171450" indent="-171450"/>
              <a:r>
                <a:rPr lang="ja-JP" altLang="en-US" sz="1200" dirty="0"/>
                <a:t>洗車の知識がなくてもストレスや安心して洗車メニューを設定できるか？</a:t>
              </a:r>
            </a:p>
          </p:txBody>
        </p:sp>
      </p:grpSp>
      <p:pic>
        <p:nvPicPr>
          <p:cNvPr id="34" name="図 33" descr="スクリーンショット が含まれている画像&#10;&#10;&#10;&#10;自動的に生成された説明">
            <a:extLst>
              <a:ext uri="{FF2B5EF4-FFF2-40B4-BE49-F238E27FC236}">
                <a16:creationId xmlns:a16="http://schemas.microsoft.com/office/drawing/2014/main" id="{0628B3D8-62EB-4D50-83E2-9E0B03942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23" y="1390158"/>
            <a:ext cx="2357852" cy="41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9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3564F66-38B1-47FD-BD0E-BD11B449F54E}"/>
              </a:ext>
            </a:extLst>
          </p:cNvPr>
          <p:cNvGrpSpPr/>
          <p:nvPr/>
        </p:nvGrpSpPr>
        <p:grpSpPr>
          <a:xfrm>
            <a:off x="79506" y="1392255"/>
            <a:ext cx="7183924" cy="4165949"/>
            <a:chOff x="4936496" y="1392255"/>
            <a:chExt cx="7183924" cy="4165949"/>
          </a:xfrm>
        </p:grpSpPr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5A6C95A0-BD85-47C4-BDDE-9A893A0B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496" y="1392255"/>
              <a:ext cx="2338431" cy="415928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911D7482-219B-4AF2-93E1-35714ADA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375" y="1392255"/>
              <a:ext cx="2342175" cy="416594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97B073B-3764-4EA5-810F-F2A35C39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245" y="1392255"/>
              <a:ext cx="2342175" cy="416594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2-5.</a:t>
            </a:r>
            <a:r>
              <a:rPr lang="ja-JP" altLang="en-US" dirty="0"/>
              <a:t>無料洗車オーダーする </a:t>
            </a:r>
            <a:r>
              <a:rPr lang="en-US" altLang="ja-JP" dirty="0"/>
              <a:t>(02/01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 2/3</a:t>
            </a:r>
            <a:endParaRPr kumimoji="1" lang="ja-JP" altLang="en-US" dirty="0"/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17616A81-E1B9-42D9-BECA-C1721BF7EE4F}"/>
              </a:ext>
            </a:extLst>
          </p:cNvPr>
          <p:cNvGrpSpPr/>
          <p:nvPr/>
        </p:nvGrpSpPr>
        <p:grpSpPr>
          <a:xfrm>
            <a:off x="2586000" y="5906709"/>
            <a:ext cx="4755320" cy="468115"/>
            <a:chOff x="2586000" y="5906709"/>
            <a:chExt cx="4755320" cy="468115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1DE13B7-FB5E-487E-8B3B-B2A1C6A1462F}"/>
                </a:ext>
              </a:extLst>
            </p:cNvPr>
            <p:cNvSpPr txBox="1"/>
            <p:nvPr/>
          </p:nvSpPr>
          <p:spPr>
            <a:xfrm>
              <a:off x="2586000" y="5980434"/>
              <a:ext cx="1790327" cy="333362"/>
            </a:xfrm>
            <a:prstGeom prst="rect">
              <a:avLst/>
            </a:prstGeom>
            <a:solidFill>
              <a:srgbClr val="FFD400"/>
            </a:solidFill>
            <a:ln w="38100">
              <a:solidFill>
                <a:srgbClr val="FFD400"/>
              </a:solidFill>
              <a:prstDash val="solid"/>
            </a:ln>
          </p:spPr>
          <p:txBody>
            <a:bodyPr lIns="36000" tIns="36000" rIns="36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algn="ctr">
                <a:buNone/>
              </a:pPr>
              <a:r>
                <a:rPr lang="en-US" altLang="ja-JP" sz="1200" dirty="0"/>
                <a:t>(4)</a:t>
              </a:r>
              <a:r>
                <a:rPr lang="ja-JP" altLang="en-US" sz="1200" dirty="0"/>
                <a:t>洗車メニュ－の選択</a:t>
              </a: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7CA28D73-AF4D-495B-A5C4-6EE3FBE7115C}"/>
                </a:ext>
              </a:extLst>
            </p:cNvPr>
            <p:cNvSpPr txBox="1"/>
            <p:nvPr/>
          </p:nvSpPr>
          <p:spPr>
            <a:xfrm>
              <a:off x="4341000" y="5906709"/>
              <a:ext cx="3000320" cy="468115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lIns="108000" tIns="36000" rIns="108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marL="171450" indent="-171450"/>
              <a:r>
                <a:rPr lang="ja-JP" altLang="en-US" sz="1200" dirty="0"/>
                <a:t>洗車の知識がなくてもストレスや安心して洗車メニューを設定できるか？</a:t>
              </a: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53E207D-CBDE-4D7E-8526-E221C57DC548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77" name="ホームベース 8">
              <a:extLst>
                <a:ext uri="{FF2B5EF4-FFF2-40B4-BE49-F238E27FC236}">
                  <a16:creationId xmlns:a16="http://schemas.microsoft.com/office/drawing/2014/main" id="{D3B10CFF-A6DE-49E6-BD52-BC0ACAD30E87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78" name="ホームベース 8">
              <a:extLst>
                <a:ext uri="{FF2B5EF4-FFF2-40B4-BE49-F238E27FC236}">
                  <a16:creationId xmlns:a16="http://schemas.microsoft.com/office/drawing/2014/main" id="{B2EEEE09-6CF3-4E19-90D3-8CE84CC7AB64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DEA48CDA-B213-4986-86F1-D27EAE320CBC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90" name="ホームベース 9">
                <a:extLst>
                  <a:ext uri="{FF2B5EF4-FFF2-40B4-BE49-F238E27FC236}">
                    <a16:creationId xmlns:a16="http://schemas.microsoft.com/office/drawing/2014/main" id="{713AB7C3-52FC-48AE-8974-BEA598BA6DB5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91" name="ホームベース 55">
                <a:extLst>
                  <a:ext uri="{FF2B5EF4-FFF2-40B4-BE49-F238E27FC236}">
                    <a16:creationId xmlns:a16="http://schemas.microsoft.com/office/drawing/2014/main" id="{3DAA4AC1-A1F6-4253-8B6E-96F206E7B4D3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C92FD3F0-13C5-4A79-BD7D-C910E8FDDA3E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85" name="ホームベース 130">
                <a:extLst>
                  <a:ext uri="{FF2B5EF4-FFF2-40B4-BE49-F238E27FC236}">
                    <a16:creationId xmlns:a16="http://schemas.microsoft.com/office/drawing/2014/main" id="{3A48A432-4978-46FA-8087-11F57920DDCE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6" name="ホームベース 130">
                <a:extLst>
                  <a:ext uri="{FF2B5EF4-FFF2-40B4-BE49-F238E27FC236}">
                    <a16:creationId xmlns:a16="http://schemas.microsoft.com/office/drawing/2014/main" id="{937BB060-65E2-484D-983B-928CE62C7DA8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ホームベース 130">
                <a:extLst>
                  <a:ext uri="{FF2B5EF4-FFF2-40B4-BE49-F238E27FC236}">
                    <a16:creationId xmlns:a16="http://schemas.microsoft.com/office/drawing/2014/main" id="{33BC3262-AB94-4340-A788-3854157CB2A8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8" name="ホームベース 130">
                <a:extLst>
                  <a:ext uri="{FF2B5EF4-FFF2-40B4-BE49-F238E27FC236}">
                    <a16:creationId xmlns:a16="http://schemas.microsoft.com/office/drawing/2014/main" id="{7270AECA-A84C-4D88-A64B-64A73B3DD08A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9" name="ホームベース 130">
                <a:extLst>
                  <a:ext uri="{FF2B5EF4-FFF2-40B4-BE49-F238E27FC236}">
                    <a16:creationId xmlns:a16="http://schemas.microsoft.com/office/drawing/2014/main" id="{DE5B7C42-1BD7-4649-A483-6246C715608B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8B2C717B-55AA-44BB-ADC7-3E1600D75B07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83" name="ホームベース 130">
                <a:extLst>
                  <a:ext uri="{FF2B5EF4-FFF2-40B4-BE49-F238E27FC236}">
                    <a16:creationId xmlns:a16="http://schemas.microsoft.com/office/drawing/2014/main" id="{EE93AE7E-7279-4B5E-8765-AC2CDE46C645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4" name="ホームベース 130">
                <a:extLst>
                  <a:ext uri="{FF2B5EF4-FFF2-40B4-BE49-F238E27FC236}">
                    <a16:creationId xmlns:a16="http://schemas.microsoft.com/office/drawing/2014/main" id="{95E8E880-8629-4C44-8315-401AD94CAEDE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2" name="ホームベース 130">
              <a:extLst>
                <a:ext uri="{FF2B5EF4-FFF2-40B4-BE49-F238E27FC236}">
                  <a16:creationId xmlns:a16="http://schemas.microsoft.com/office/drawing/2014/main" id="{AD1A7376-7DA2-4B32-9D09-B0BE04A3EB1E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50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76CFB0-D421-43E3-8657-45AF62B3C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" y="1362119"/>
            <a:ext cx="2351366" cy="598187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CE2B8E1D-B783-46CF-B45B-330E6ED4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35" y="1392255"/>
            <a:ext cx="2342175" cy="416594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dirty="0"/>
              <a:t>2-5.</a:t>
            </a:r>
            <a:r>
              <a:rPr lang="ja-JP" altLang="en-US" dirty="0"/>
              <a:t>無料洗車オーダーする </a:t>
            </a:r>
            <a:r>
              <a:rPr lang="en-US" altLang="ja-JP" dirty="0"/>
              <a:t>(02/01 </a:t>
            </a:r>
            <a:r>
              <a:rPr lang="ja-JP" altLang="en-US" dirty="0"/>
              <a:t>ブラッシュアップ版</a:t>
            </a:r>
            <a:r>
              <a:rPr lang="en-US" altLang="ja-JP" dirty="0"/>
              <a:t>) 3/3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637612E-ADBB-40FA-B1BA-0CCD3016EA27}"/>
              </a:ext>
            </a:extLst>
          </p:cNvPr>
          <p:cNvGrpSpPr/>
          <p:nvPr/>
        </p:nvGrpSpPr>
        <p:grpSpPr>
          <a:xfrm>
            <a:off x="2550259" y="5755127"/>
            <a:ext cx="2338099" cy="1060571"/>
            <a:chOff x="5003220" y="5021066"/>
            <a:chExt cx="2338099" cy="1060571"/>
          </a:xfrm>
        </p:grpSpPr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B370EF3-CDF7-4FDA-9FC6-6F2CD3A03708}"/>
                </a:ext>
              </a:extLst>
            </p:cNvPr>
            <p:cNvSpPr txBox="1"/>
            <p:nvPr/>
          </p:nvSpPr>
          <p:spPr>
            <a:xfrm>
              <a:off x="5080706" y="5021066"/>
              <a:ext cx="1790327" cy="333362"/>
            </a:xfrm>
            <a:prstGeom prst="rect">
              <a:avLst/>
            </a:prstGeom>
            <a:solidFill>
              <a:srgbClr val="FFD400"/>
            </a:solidFill>
            <a:ln w="38100">
              <a:solidFill>
                <a:srgbClr val="FFD400"/>
              </a:solidFill>
              <a:prstDash val="solid"/>
            </a:ln>
          </p:spPr>
          <p:txBody>
            <a:bodyPr lIns="36000" tIns="36000" rIns="36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algn="ctr">
                <a:buNone/>
              </a:pPr>
              <a:r>
                <a:rPr lang="en-US" altLang="ja-JP" sz="1200" dirty="0"/>
                <a:t>(4)</a:t>
              </a:r>
              <a:r>
                <a:rPr lang="ja-JP" altLang="en-US" sz="1200" dirty="0"/>
                <a:t>洗車メニュ－の選択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96FA78C-BF35-4C47-9D92-832307D7C54B}"/>
                </a:ext>
              </a:extLst>
            </p:cNvPr>
            <p:cNvSpPr txBox="1"/>
            <p:nvPr/>
          </p:nvSpPr>
          <p:spPr>
            <a:xfrm>
              <a:off x="5003220" y="5354428"/>
              <a:ext cx="2338099" cy="727209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lIns="108000" tIns="36000" rIns="108000" bIns="0" anchor="ctr" anchorCtr="0"/>
            <a:lstStyle>
              <a:defPPr>
                <a:defRPr lang="de-DE"/>
              </a:defPPr>
              <a:lvl1pPr marL="0" marR="0" lvl="0" indent="0" defTabSz="7366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1" sz="10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defRPr>
              </a:lvl1pPr>
            </a:lstStyle>
            <a:p>
              <a:pPr marL="171450" indent="-171450"/>
              <a:r>
                <a:rPr lang="ja-JP" altLang="en-US" sz="1200" dirty="0"/>
                <a:t>洗車の知識がなくてもストレスや安心して洗車メニューを設定できるか？</a:t>
              </a:r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A71A2BAF-B429-4D62-A932-5E8439A1F23C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77" name="ホームベース 8">
              <a:extLst>
                <a:ext uri="{FF2B5EF4-FFF2-40B4-BE49-F238E27FC236}">
                  <a16:creationId xmlns:a16="http://schemas.microsoft.com/office/drawing/2014/main" id="{FF60DF69-C943-4EB6-ADBE-02967085704A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78" name="ホームベース 8">
              <a:extLst>
                <a:ext uri="{FF2B5EF4-FFF2-40B4-BE49-F238E27FC236}">
                  <a16:creationId xmlns:a16="http://schemas.microsoft.com/office/drawing/2014/main" id="{0C2A4028-9101-4913-AA87-F5D33B768AB5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857D06CA-6E41-4CF5-A658-1C7FF3869678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90" name="ホームベース 9">
                <a:extLst>
                  <a:ext uri="{FF2B5EF4-FFF2-40B4-BE49-F238E27FC236}">
                    <a16:creationId xmlns:a16="http://schemas.microsoft.com/office/drawing/2014/main" id="{6C020FA3-4853-4563-A7B5-A95EDE7E5349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91" name="ホームベース 55">
                <a:extLst>
                  <a:ext uri="{FF2B5EF4-FFF2-40B4-BE49-F238E27FC236}">
                    <a16:creationId xmlns:a16="http://schemas.microsoft.com/office/drawing/2014/main" id="{3BF72334-CA50-4B05-9058-6B4BE6032606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08439E49-AFC9-40F6-B531-B4AEA50085C6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85" name="ホームベース 130">
                <a:extLst>
                  <a:ext uri="{FF2B5EF4-FFF2-40B4-BE49-F238E27FC236}">
                    <a16:creationId xmlns:a16="http://schemas.microsoft.com/office/drawing/2014/main" id="{0985D417-809F-4FAF-9EE8-EEECF923E2A9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6" name="ホームベース 130">
                <a:extLst>
                  <a:ext uri="{FF2B5EF4-FFF2-40B4-BE49-F238E27FC236}">
                    <a16:creationId xmlns:a16="http://schemas.microsoft.com/office/drawing/2014/main" id="{277ECF75-5C3B-4D9C-BEEC-5D7ED8175DE9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ホームベース 130">
                <a:extLst>
                  <a:ext uri="{FF2B5EF4-FFF2-40B4-BE49-F238E27FC236}">
                    <a16:creationId xmlns:a16="http://schemas.microsoft.com/office/drawing/2014/main" id="{F92481DB-7FCE-4660-9CCA-13EC1C659FF6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8" name="ホームベース 130">
                <a:extLst>
                  <a:ext uri="{FF2B5EF4-FFF2-40B4-BE49-F238E27FC236}">
                    <a16:creationId xmlns:a16="http://schemas.microsoft.com/office/drawing/2014/main" id="{649DA14D-9C32-4A8C-B0C3-BC475AB78843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9" name="ホームベース 130">
                <a:extLst>
                  <a:ext uri="{FF2B5EF4-FFF2-40B4-BE49-F238E27FC236}">
                    <a16:creationId xmlns:a16="http://schemas.microsoft.com/office/drawing/2014/main" id="{502AB262-5F9F-4739-9171-9EC39AA7261B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FA14479E-875A-464E-A213-F6991B831DDE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83" name="ホームベース 130">
                <a:extLst>
                  <a:ext uri="{FF2B5EF4-FFF2-40B4-BE49-F238E27FC236}">
                    <a16:creationId xmlns:a16="http://schemas.microsoft.com/office/drawing/2014/main" id="{D59AE3B0-57A8-418F-AE94-08635FB73658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4" name="ホームベース 130">
                <a:extLst>
                  <a:ext uri="{FF2B5EF4-FFF2-40B4-BE49-F238E27FC236}">
                    <a16:creationId xmlns:a16="http://schemas.microsoft.com/office/drawing/2014/main" id="{8E727301-06F1-4980-B382-BF4E2D6C04E2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2" name="ホームベース 130">
              <a:extLst>
                <a:ext uri="{FF2B5EF4-FFF2-40B4-BE49-F238E27FC236}">
                  <a16:creationId xmlns:a16="http://schemas.microsoft.com/office/drawing/2014/main" id="{7F492FBD-946D-41A0-8840-B70A25193ABF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003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>
            <a:extLst>
              <a:ext uri="{FF2B5EF4-FFF2-40B4-BE49-F238E27FC236}">
                <a16:creationId xmlns:a16="http://schemas.microsoft.com/office/drawing/2014/main" id="{00982F0D-BDF8-4571-B03B-746DB1BBE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4"/>
          <a:stretch/>
        </p:blipFill>
        <p:spPr>
          <a:xfrm>
            <a:off x="2553789" y="1392256"/>
            <a:ext cx="2347555" cy="481714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981BE199-3F91-4E9D-BE8B-0AA556FC1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3"/>
          <a:stretch/>
        </p:blipFill>
        <p:spPr>
          <a:xfrm>
            <a:off x="4989448" y="2124000"/>
            <a:ext cx="2347555" cy="445648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CC2B516-B1BA-4DCE-A9E4-6D24BAC2508B}"/>
              </a:ext>
            </a:extLst>
          </p:cNvPr>
          <p:cNvGrpSpPr/>
          <p:nvPr/>
        </p:nvGrpSpPr>
        <p:grpSpPr>
          <a:xfrm>
            <a:off x="7409542" y="1392255"/>
            <a:ext cx="2342175" cy="4161581"/>
            <a:chOff x="2545357" y="1349462"/>
            <a:chExt cx="2290427" cy="4069635"/>
          </a:xfrm>
        </p:grpSpPr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DE911060-3622-4AFD-BA3B-E80AC881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69" b="4286"/>
            <a:stretch/>
          </p:blipFill>
          <p:spPr>
            <a:xfrm>
              <a:off x="2545357" y="1761667"/>
              <a:ext cx="2290427" cy="3657430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0541CB93-C5A9-49CE-A67F-C7B38BEBB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677"/>
            <a:stretch/>
          </p:blipFill>
          <p:spPr>
            <a:xfrm>
              <a:off x="2545357" y="1349462"/>
              <a:ext cx="2290427" cy="809538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00" y="218248"/>
            <a:ext cx="10980980" cy="420752"/>
          </a:xfrm>
          <a:noFill/>
        </p:spPr>
        <p:txBody>
          <a:bodyPr/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-1.</a:t>
            </a:r>
            <a:r>
              <a:rPr kumimoji="1" lang="ja-JP" altLang="en-US" dirty="0"/>
              <a:t>店舗へ行く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9F60235-9768-4FC0-9670-97429BF7C283}"/>
              </a:ext>
            </a:extLst>
          </p:cNvPr>
          <p:cNvSpPr txBox="1"/>
          <p:nvPr/>
        </p:nvSpPr>
        <p:spPr>
          <a:xfrm>
            <a:off x="7925100" y="5347466"/>
            <a:ext cx="1270380" cy="333362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(5)</a:t>
            </a:r>
            <a:r>
              <a:rPr lang="ja-JP" altLang="en-US" sz="1200" dirty="0"/>
              <a:t>プリオーダー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EEE5415-9006-4B0B-8F1E-BE5E97118323}"/>
              </a:ext>
            </a:extLst>
          </p:cNvPr>
          <p:cNvSpPr txBox="1"/>
          <p:nvPr/>
        </p:nvSpPr>
        <p:spPr>
          <a:xfrm>
            <a:off x="7835100" y="5716322"/>
            <a:ext cx="5131718" cy="1064649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プリオーダー後、来店しないユーザーへの対応方法は？</a:t>
            </a:r>
          </a:p>
          <a:p>
            <a:pPr>
              <a:buNone/>
            </a:pPr>
            <a:r>
              <a:rPr lang="ja-JP" altLang="en-US" sz="1200" dirty="0"/>
              <a:t>　</a:t>
            </a:r>
            <a:r>
              <a:rPr lang="en-US" altLang="ja-JP" sz="1200" dirty="0"/>
              <a:t>‐</a:t>
            </a:r>
            <a:r>
              <a:rPr lang="ja-JP" altLang="en-US" sz="1200" dirty="0"/>
              <a:t>有効期限は設ける？</a:t>
            </a:r>
          </a:p>
          <a:p>
            <a:pPr>
              <a:buNone/>
            </a:pPr>
            <a:r>
              <a:rPr lang="ja-JP" altLang="en-US" sz="1200" dirty="0"/>
              <a:t>　</a:t>
            </a:r>
            <a:r>
              <a:rPr lang="en-US" altLang="ja-JP" sz="1200" dirty="0"/>
              <a:t>‐</a:t>
            </a:r>
            <a:r>
              <a:rPr lang="ja-JP" altLang="en-US" sz="1200" dirty="0"/>
              <a:t>キャンセルや変更を認める？</a:t>
            </a:r>
            <a:endParaRPr lang="en-US" altLang="ja-JP" sz="1200" dirty="0"/>
          </a:p>
          <a:p>
            <a:pPr marL="171450" indent="-171450"/>
            <a:r>
              <a:rPr lang="ja-JP" altLang="en-US" sz="1200" dirty="0"/>
              <a:t>有効期限前日にプッシュ通知等でのリマインドが必要か</a:t>
            </a:r>
            <a:endParaRPr lang="en-US" altLang="ja-JP" sz="1200" dirty="0"/>
          </a:p>
        </p:txBody>
      </p: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C8316DCF-BBCF-44DA-903C-9DC230654AFA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80" name="ホームベース 8">
              <a:extLst>
                <a:ext uri="{FF2B5EF4-FFF2-40B4-BE49-F238E27FC236}">
                  <a16:creationId xmlns:a16="http://schemas.microsoft.com/office/drawing/2014/main" id="{DCE18A17-79D5-466D-B194-0DDA1AEF9C0D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81" name="ホームベース 8">
              <a:extLst>
                <a:ext uri="{FF2B5EF4-FFF2-40B4-BE49-F238E27FC236}">
                  <a16:creationId xmlns:a16="http://schemas.microsoft.com/office/drawing/2014/main" id="{A5B35AB5-9040-4C90-96F4-17FEDDEFE7EE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44E9D766-4F52-43CA-AB2A-95B3AB7CFBAD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94" name="ホームベース 9">
                <a:extLst>
                  <a:ext uri="{FF2B5EF4-FFF2-40B4-BE49-F238E27FC236}">
                    <a16:creationId xmlns:a16="http://schemas.microsoft.com/office/drawing/2014/main" id="{840C1B39-96E8-4AF8-917B-66C2660BE9C7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95" name="ホームベース 55">
                <a:extLst>
                  <a:ext uri="{FF2B5EF4-FFF2-40B4-BE49-F238E27FC236}">
                    <a16:creationId xmlns:a16="http://schemas.microsoft.com/office/drawing/2014/main" id="{33C34929-8549-44E5-8B7D-99FAEBE08B78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4C36DBAE-0BBC-4572-8E61-49B629C9B145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89" name="ホームベース 130">
                <a:extLst>
                  <a:ext uri="{FF2B5EF4-FFF2-40B4-BE49-F238E27FC236}">
                    <a16:creationId xmlns:a16="http://schemas.microsoft.com/office/drawing/2014/main" id="{FC799A79-19F1-4012-A220-DCFA296D61BA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0" name="ホームベース 130">
                <a:extLst>
                  <a:ext uri="{FF2B5EF4-FFF2-40B4-BE49-F238E27FC236}">
                    <a16:creationId xmlns:a16="http://schemas.microsoft.com/office/drawing/2014/main" id="{73928A5E-0096-4F51-8BB4-5AFE2074D9CC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1" name="ホームベース 130">
                <a:extLst>
                  <a:ext uri="{FF2B5EF4-FFF2-40B4-BE49-F238E27FC236}">
                    <a16:creationId xmlns:a16="http://schemas.microsoft.com/office/drawing/2014/main" id="{EFEEEA22-0557-4AE9-879D-67F6BB041B1E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2" name="ホームベース 130">
                <a:extLst>
                  <a:ext uri="{FF2B5EF4-FFF2-40B4-BE49-F238E27FC236}">
                    <a16:creationId xmlns:a16="http://schemas.microsoft.com/office/drawing/2014/main" id="{3D71C84D-CA21-4359-82FC-C65B9A325303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93" name="ホームベース 130">
                <a:extLst>
                  <a:ext uri="{FF2B5EF4-FFF2-40B4-BE49-F238E27FC236}">
                    <a16:creationId xmlns:a16="http://schemas.microsoft.com/office/drawing/2014/main" id="{E31F5633-7CF1-446F-B9D5-7C6854CB4565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FF9C9C79-F249-4B82-9636-6501A429B5F2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87" name="ホームベース 130">
                <a:extLst>
                  <a:ext uri="{FF2B5EF4-FFF2-40B4-BE49-F238E27FC236}">
                    <a16:creationId xmlns:a16="http://schemas.microsoft.com/office/drawing/2014/main" id="{850414F8-294A-4977-849F-48F12F710F7F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8" name="ホームベース 130">
                <a:extLst>
                  <a:ext uri="{FF2B5EF4-FFF2-40B4-BE49-F238E27FC236}">
                    <a16:creationId xmlns:a16="http://schemas.microsoft.com/office/drawing/2014/main" id="{0481659D-1C67-4762-8FE6-727D7241292A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6" name="ホームベース 130">
              <a:extLst>
                <a:ext uri="{FF2B5EF4-FFF2-40B4-BE49-F238E27FC236}">
                  <a16:creationId xmlns:a16="http://schemas.microsoft.com/office/drawing/2014/main" id="{5B1D7AC7-2A36-4D8A-9C64-F279194E96DE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pic>
        <p:nvPicPr>
          <p:cNvPr id="71" name="図 70">
            <a:extLst>
              <a:ext uri="{FF2B5EF4-FFF2-40B4-BE49-F238E27FC236}">
                <a16:creationId xmlns:a16="http://schemas.microsoft.com/office/drawing/2014/main" id="{292F6A73-9200-4AEE-8A13-7F1A69701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5" y="1392255"/>
            <a:ext cx="2336755" cy="638713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443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9F997-8DF5-4494-9361-A379C627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lang="en-US" altLang="ja-JP" dirty="0"/>
              <a:t>2</a:t>
            </a:r>
            <a:r>
              <a:rPr kumimoji="1" lang="ja-JP" altLang="en-US" dirty="0"/>
              <a:t>回 </a:t>
            </a:r>
            <a:r>
              <a:rPr kumimoji="1" lang="en-US" altLang="ja-JP" dirty="0"/>
              <a:t>UX</a:t>
            </a:r>
            <a:r>
              <a:rPr kumimoji="1" lang="ja-JP" altLang="en-US" dirty="0"/>
              <a:t>検討会アジェンダ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B3F35E5D-6B43-4792-8917-0229752BDB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6001" y="1314000"/>
          <a:ext cx="10619998" cy="2650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12885">
                  <a:extLst>
                    <a:ext uri="{9D8B030D-6E8A-4147-A177-3AD203B41FA5}">
                      <a16:colId xmlns:a16="http://schemas.microsoft.com/office/drawing/2014/main" val="3151456598"/>
                    </a:ext>
                  </a:extLst>
                </a:gridCol>
                <a:gridCol w="2647114">
                  <a:extLst>
                    <a:ext uri="{9D8B030D-6E8A-4147-A177-3AD203B41FA5}">
                      <a16:colId xmlns:a16="http://schemas.microsoft.com/office/drawing/2014/main" val="1703234167"/>
                    </a:ext>
                  </a:extLst>
                </a:gridCol>
                <a:gridCol w="4455000">
                  <a:extLst>
                    <a:ext uri="{9D8B030D-6E8A-4147-A177-3AD203B41FA5}">
                      <a16:colId xmlns:a16="http://schemas.microsoft.com/office/drawing/2014/main" val="2327252584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130450840"/>
                    </a:ext>
                  </a:extLst>
                </a:gridCol>
              </a:tblGrid>
              <a:tr h="53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大分類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中分類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583053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13:00-13:10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はじめに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今日やること確認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688962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Session 1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洗車メニューについて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746836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Session 2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洗車サービス利用の習慣化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UX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検討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473992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予備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はじめてサービスを利用する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UX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検討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11934"/>
                  </a:ext>
                </a:extLst>
              </a:tr>
            </a:tbl>
          </a:graphicData>
        </a:graphic>
      </p:graphicFrame>
      <p:sp>
        <p:nvSpPr>
          <p:cNvPr id="4" name="矢印: 右 3">
            <a:extLst>
              <a:ext uri="{FF2B5EF4-FFF2-40B4-BE49-F238E27FC236}">
                <a16:creationId xmlns:a16="http://schemas.microsoft.com/office/drawing/2014/main" id="{000FAEAD-C0AD-4347-8739-C3C7CC098216}"/>
              </a:ext>
            </a:extLst>
          </p:cNvPr>
          <p:cNvSpPr/>
          <p:nvPr/>
        </p:nvSpPr>
        <p:spPr bwMode="gray">
          <a:xfrm>
            <a:off x="291000" y="2439000"/>
            <a:ext cx="432000" cy="405000"/>
          </a:xfrm>
          <a:prstGeom prst="rightArrow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54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図 60">
            <a:extLst>
              <a:ext uri="{FF2B5EF4-FFF2-40B4-BE49-F238E27FC236}">
                <a16:creationId xmlns:a16="http://schemas.microsoft.com/office/drawing/2014/main" id="{7A276949-5068-4C7A-B239-CFA297E1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4"/>
          <a:stretch/>
        </p:blipFill>
        <p:spPr>
          <a:xfrm>
            <a:off x="80245" y="1392256"/>
            <a:ext cx="2347555" cy="481714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19F7186-F410-4280-945D-6E345B5B6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3"/>
          <a:stretch/>
        </p:blipFill>
        <p:spPr>
          <a:xfrm>
            <a:off x="2515904" y="2124000"/>
            <a:ext cx="2347555" cy="445648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E631E7EB-D535-4B07-A9F0-12789C7B4721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76" name="ホームベース 8">
              <a:extLst>
                <a:ext uri="{FF2B5EF4-FFF2-40B4-BE49-F238E27FC236}">
                  <a16:creationId xmlns:a16="http://schemas.microsoft.com/office/drawing/2014/main" id="{BF2B2B32-119E-461F-A3D6-16C5ECC70911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77" name="ホームベース 8">
              <a:extLst>
                <a:ext uri="{FF2B5EF4-FFF2-40B4-BE49-F238E27FC236}">
                  <a16:creationId xmlns:a16="http://schemas.microsoft.com/office/drawing/2014/main" id="{236116B7-92BD-4A14-9D9D-209C1350B1E5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97879EBE-8602-4086-A756-2290CDB97719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90" name="ホームベース 9">
                <a:extLst>
                  <a:ext uri="{FF2B5EF4-FFF2-40B4-BE49-F238E27FC236}">
                    <a16:creationId xmlns:a16="http://schemas.microsoft.com/office/drawing/2014/main" id="{D9F3D180-8D2C-43CA-9924-67D68FF19B8E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91" name="ホームベース 55">
                <a:extLst>
                  <a:ext uri="{FF2B5EF4-FFF2-40B4-BE49-F238E27FC236}">
                    <a16:creationId xmlns:a16="http://schemas.microsoft.com/office/drawing/2014/main" id="{EE73F740-1E92-41B0-AB5C-5633B2DA6EF9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59388EF0-C888-409E-8A99-D66ED8B4B3EC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85" name="ホームベース 130">
                <a:extLst>
                  <a:ext uri="{FF2B5EF4-FFF2-40B4-BE49-F238E27FC236}">
                    <a16:creationId xmlns:a16="http://schemas.microsoft.com/office/drawing/2014/main" id="{25B7E080-3203-4997-A6BF-E19E655B3595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6" name="ホームベース 130">
                <a:extLst>
                  <a:ext uri="{FF2B5EF4-FFF2-40B4-BE49-F238E27FC236}">
                    <a16:creationId xmlns:a16="http://schemas.microsoft.com/office/drawing/2014/main" id="{BD5A2A99-4BE4-4917-870C-FFDC2BA39D09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ホームベース 130">
                <a:extLst>
                  <a:ext uri="{FF2B5EF4-FFF2-40B4-BE49-F238E27FC236}">
                    <a16:creationId xmlns:a16="http://schemas.microsoft.com/office/drawing/2014/main" id="{ED7B405A-36CB-41AE-A115-E0D587F9ADE9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8" name="ホームベース 130">
                <a:extLst>
                  <a:ext uri="{FF2B5EF4-FFF2-40B4-BE49-F238E27FC236}">
                    <a16:creationId xmlns:a16="http://schemas.microsoft.com/office/drawing/2014/main" id="{FA5EFD5E-C7A1-4226-9D3D-C74EB6CEEEF3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9" name="ホームベース 130">
                <a:extLst>
                  <a:ext uri="{FF2B5EF4-FFF2-40B4-BE49-F238E27FC236}">
                    <a16:creationId xmlns:a16="http://schemas.microsoft.com/office/drawing/2014/main" id="{ECF345B0-B5A0-48C4-85CF-9AA41AF87C97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71E549D2-2ACC-4B4D-8269-94CE17B3861D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83" name="ホームベース 130">
                <a:extLst>
                  <a:ext uri="{FF2B5EF4-FFF2-40B4-BE49-F238E27FC236}">
                    <a16:creationId xmlns:a16="http://schemas.microsoft.com/office/drawing/2014/main" id="{476835A9-3904-4904-BAF6-6C6832B1EEAF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4" name="ホームベース 130">
                <a:extLst>
                  <a:ext uri="{FF2B5EF4-FFF2-40B4-BE49-F238E27FC236}">
                    <a16:creationId xmlns:a16="http://schemas.microsoft.com/office/drawing/2014/main" id="{66D1E963-4DB5-40BD-861C-6ADE172E4DEF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2" name="ホームベース 130">
              <a:extLst>
                <a:ext uri="{FF2B5EF4-FFF2-40B4-BE49-F238E27FC236}">
                  <a16:creationId xmlns:a16="http://schemas.microsoft.com/office/drawing/2014/main" id="{93DB0A7E-C034-471D-B024-95C0209B9D25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00" y="218248"/>
            <a:ext cx="10980980" cy="420752"/>
          </a:xfrm>
          <a:noFill/>
        </p:spPr>
        <p:txBody>
          <a:bodyPr/>
          <a:lstStyle/>
          <a:p>
            <a:r>
              <a:rPr lang="en-US" altLang="ja-JP" dirty="0"/>
              <a:t>3-2.</a:t>
            </a:r>
            <a:r>
              <a:rPr lang="ja-JP" altLang="en-US" dirty="0"/>
              <a:t>洗車する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037D915-65EE-44D5-90E6-4A98ABD85D2D}"/>
              </a:ext>
            </a:extLst>
          </p:cNvPr>
          <p:cNvSpPr txBox="1"/>
          <p:nvPr/>
        </p:nvSpPr>
        <p:spPr>
          <a:xfrm>
            <a:off x="7496544" y="4320143"/>
            <a:ext cx="2514456" cy="333362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(6)</a:t>
            </a:r>
            <a:r>
              <a:rPr lang="ja-JP" altLang="en-US" sz="1200" dirty="0"/>
              <a:t>画像認識できない場合の対応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E9AB8C8-06FF-4256-BF29-E9CA1E652FE0}"/>
              </a:ext>
            </a:extLst>
          </p:cNvPr>
          <p:cNvSpPr txBox="1"/>
          <p:nvPr/>
        </p:nvSpPr>
        <p:spPr>
          <a:xfrm>
            <a:off x="7535866" y="4689000"/>
            <a:ext cx="4095134" cy="630000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画像認識ができない場合の対処法は？</a:t>
            </a:r>
            <a:endParaRPr lang="en-US" altLang="ja-JP" sz="1200" dirty="0"/>
          </a:p>
          <a:p>
            <a:pPr>
              <a:buNone/>
            </a:pPr>
            <a:r>
              <a:rPr lang="ja-JP" altLang="en-US" sz="1200" dirty="0"/>
              <a:t>　オーダー番号を入力させる等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68924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F7EC616-D340-7845-A16A-D121363B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05" y="1392255"/>
            <a:ext cx="2327397" cy="413966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BDC782A-35E9-45F9-8A16-29BCCBC0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02" y="1408704"/>
            <a:ext cx="2342173" cy="41659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510D3618-4053-48FA-9C04-1339268CB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071" y="1392255"/>
            <a:ext cx="2385375" cy="424278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9866DB1-D9A1-4110-AED4-947D90156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" y="1392255"/>
            <a:ext cx="2342173" cy="41659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5BA0CD47-67EC-4273-9E86-F8B9D6B91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95" y="1392255"/>
            <a:ext cx="2339930" cy="416195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00" y="218248"/>
            <a:ext cx="10980980" cy="420752"/>
          </a:xfrm>
        </p:spPr>
        <p:txBody>
          <a:bodyPr/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-3.</a:t>
            </a:r>
            <a:r>
              <a:rPr kumimoji="1" lang="ja-JP" altLang="en-US" dirty="0"/>
              <a:t>洗車中／洗車後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C4BD25-1796-4A57-B774-F7B61825FB3F}"/>
              </a:ext>
            </a:extLst>
          </p:cNvPr>
          <p:cNvSpPr txBox="1"/>
          <p:nvPr/>
        </p:nvSpPr>
        <p:spPr>
          <a:xfrm>
            <a:off x="7390815" y="6363569"/>
            <a:ext cx="992440" cy="333362"/>
          </a:xfrm>
          <a:prstGeom prst="rect">
            <a:avLst/>
          </a:prstGeom>
          <a:solidFill>
            <a:srgbClr val="FFD400"/>
          </a:solidFill>
          <a:ln w="38100">
            <a:solidFill>
              <a:srgbClr val="FFD400"/>
            </a:solidFill>
            <a:prstDash val="solid"/>
          </a:ln>
        </p:spPr>
        <p:txBody>
          <a:bodyPr lIns="36000" tIns="36000" rIns="36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algn="ctr">
              <a:buNone/>
            </a:pPr>
            <a:r>
              <a:rPr lang="en-US" altLang="ja-JP" sz="1200" dirty="0"/>
              <a:t>(7)</a:t>
            </a:r>
            <a:r>
              <a:rPr lang="ja-JP" altLang="en-US" sz="1200" dirty="0"/>
              <a:t>クーポン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37D7326-FCE8-4D25-A0D2-B87B5ADD495B}"/>
              </a:ext>
            </a:extLst>
          </p:cNvPr>
          <p:cNvSpPr txBox="1"/>
          <p:nvPr/>
        </p:nvSpPr>
        <p:spPr>
          <a:xfrm>
            <a:off x="8383255" y="6173848"/>
            <a:ext cx="4815000" cy="650690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lIns="108000" tIns="36000" rIns="108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marL="171450" indent="-171450"/>
            <a:r>
              <a:rPr lang="ja-JP" altLang="en-US" sz="1200" dirty="0"/>
              <a:t>有効期限は設ける？使える店舗に制約はある？</a:t>
            </a:r>
            <a:endParaRPr lang="en-US" altLang="ja-JP" sz="12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087DFDD-504F-4542-A93B-55F60F7FAE2F}"/>
              </a:ext>
            </a:extLst>
          </p:cNvPr>
          <p:cNvGrpSpPr/>
          <p:nvPr/>
        </p:nvGrpSpPr>
        <p:grpSpPr>
          <a:xfrm>
            <a:off x="43860" y="644768"/>
            <a:ext cx="12122740" cy="648438"/>
            <a:chOff x="43860" y="-725609"/>
            <a:chExt cx="12122740" cy="648438"/>
          </a:xfrm>
        </p:grpSpPr>
        <p:sp>
          <p:nvSpPr>
            <p:cNvPr id="75" name="ホームベース 8">
              <a:extLst>
                <a:ext uri="{FF2B5EF4-FFF2-40B4-BE49-F238E27FC236}">
                  <a16:creationId xmlns:a16="http://schemas.microsoft.com/office/drawing/2014/main" id="{0B7C310E-F8D8-4FAA-913A-71486EFDD1DE}"/>
                </a:ext>
              </a:extLst>
            </p:cNvPr>
            <p:cNvSpPr/>
            <p:nvPr/>
          </p:nvSpPr>
          <p:spPr>
            <a:xfrm>
              <a:off x="8560290" y="-712387"/>
              <a:ext cx="3606310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店舗での洗車無料体験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76" name="ホームベース 8">
              <a:extLst>
                <a:ext uri="{FF2B5EF4-FFF2-40B4-BE49-F238E27FC236}">
                  <a16:creationId xmlns:a16="http://schemas.microsoft.com/office/drawing/2014/main" id="{F944C34B-D48F-4824-9DF5-D0FB7B9C1422}"/>
                </a:ext>
              </a:extLst>
            </p:cNvPr>
            <p:cNvSpPr/>
            <p:nvPr/>
          </p:nvSpPr>
          <p:spPr>
            <a:xfrm>
              <a:off x="1230792" y="-721780"/>
              <a:ext cx="764449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はじめての洗車プレオーダー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EAA36E4E-5CC3-404A-B590-E3B17F4F8AA8}"/>
                </a:ext>
              </a:extLst>
            </p:cNvPr>
            <p:cNvGrpSpPr/>
            <p:nvPr/>
          </p:nvGrpSpPr>
          <p:grpSpPr>
            <a:xfrm>
              <a:off x="43860" y="-725609"/>
              <a:ext cx="1380253" cy="644609"/>
              <a:chOff x="47625" y="-687031"/>
              <a:chExt cx="1693470" cy="644609"/>
            </a:xfrm>
          </p:grpSpPr>
          <p:sp>
            <p:nvSpPr>
              <p:cNvPr id="88" name="ホームベース 9">
                <a:extLst>
                  <a:ext uri="{FF2B5EF4-FFF2-40B4-BE49-F238E27FC236}">
                    <a16:creationId xmlns:a16="http://schemas.microsoft.com/office/drawing/2014/main" id="{F0D0A951-0BA2-4140-AD18-B160E4068300}"/>
                  </a:ext>
                </a:extLst>
              </p:cNvPr>
              <p:cNvSpPr/>
              <p:nvPr/>
            </p:nvSpPr>
            <p:spPr>
              <a:xfrm>
                <a:off x="47625" y="-687031"/>
                <a:ext cx="1693470" cy="347216"/>
              </a:xfrm>
              <a:prstGeom prst="homePlate">
                <a:avLst>
                  <a:gd name="adj" fmla="val 44038"/>
                </a:avLst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ja-JP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1.</a:t>
                </a:r>
                <a:r>
                  <a:rPr kumimoji="1" lang="ja-JP" altLang="en-US" sz="1200" b="1" dirty="0">
                    <a:solidFill>
                      <a:srgbClr val="FFFF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34" charset="-128"/>
                  </a:rPr>
                  <a:t>認知・興味</a:t>
                </a:r>
              </a:p>
            </p:txBody>
          </p:sp>
          <p:sp>
            <p:nvSpPr>
              <p:cNvPr id="89" name="ホームベース 55">
                <a:extLst>
                  <a:ext uri="{FF2B5EF4-FFF2-40B4-BE49-F238E27FC236}">
                    <a16:creationId xmlns:a16="http://schemas.microsoft.com/office/drawing/2014/main" id="{A452D80A-2BB0-43A6-B065-E84FBCDBB38F}"/>
                  </a:ext>
                </a:extLst>
              </p:cNvPr>
              <p:cNvSpPr/>
              <p:nvPr/>
            </p:nvSpPr>
            <p:spPr>
              <a:xfrm>
                <a:off x="73247" y="-330422"/>
                <a:ext cx="1465932" cy="288000"/>
              </a:xfrm>
              <a:prstGeom prst="homePlate">
                <a:avLst>
                  <a:gd name="adj" fmla="val 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興味を持つ</a:t>
                </a:r>
              </a:p>
            </p:txBody>
          </p:sp>
        </p:grpSp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F7F4C213-8A26-4F28-B85E-A7104756C370}"/>
                </a:ext>
              </a:extLst>
            </p:cNvPr>
            <p:cNvGrpSpPr/>
            <p:nvPr/>
          </p:nvGrpSpPr>
          <p:grpSpPr>
            <a:xfrm>
              <a:off x="1288669" y="-365171"/>
              <a:ext cx="7451034" cy="288000"/>
              <a:chOff x="1579436" y="-473572"/>
              <a:chExt cx="7166182" cy="288000"/>
            </a:xfrm>
          </p:grpSpPr>
          <p:sp>
            <p:nvSpPr>
              <p:cNvPr id="83" name="ホームベース 130">
                <a:extLst>
                  <a:ext uri="{FF2B5EF4-FFF2-40B4-BE49-F238E27FC236}">
                    <a16:creationId xmlns:a16="http://schemas.microsoft.com/office/drawing/2014/main" id="{A6411D29-191B-48F6-9FF5-FC9EF96A219C}"/>
                  </a:ext>
                </a:extLst>
              </p:cNvPr>
              <p:cNvSpPr/>
              <p:nvPr/>
            </p:nvSpPr>
            <p:spPr>
              <a:xfrm>
                <a:off x="1579436" y="-473572"/>
                <a:ext cx="110395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サービス理解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4" name="ホームベース 130">
                <a:extLst>
                  <a:ext uri="{FF2B5EF4-FFF2-40B4-BE49-F238E27FC236}">
                    <a16:creationId xmlns:a16="http://schemas.microsoft.com/office/drawing/2014/main" id="{B3674797-7FA4-4033-BC19-F4566237A074}"/>
                  </a:ext>
                </a:extLst>
              </p:cNvPr>
              <p:cNvSpPr/>
              <p:nvPr/>
            </p:nvSpPr>
            <p:spPr>
              <a:xfrm>
                <a:off x="4457398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車両ナンバー登録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5" name="ホームベース 130">
                <a:extLst>
                  <a:ext uri="{FF2B5EF4-FFF2-40B4-BE49-F238E27FC236}">
                    <a16:creationId xmlns:a16="http://schemas.microsoft.com/office/drawing/2014/main" id="{019DB12B-9839-42C5-BDAC-6FB6E2CF6D3C}"/>
                  </a:ext>
                </a:extLst>
              </p:cNvPr>
              <p:cNvSpPr/>
              <p:nvPr/>
            </p:nvSpPr>
            <p:spPr>
              <a:xfrm>
                <a:off x="58963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4. 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会員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クレカ登録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6" name="ホームベース 130">
                <a:extLst>
                  <a:ext uri="{FF2B5EF4-FFF2-40B4-BE49-F238E27FC236}">
                    <a16:creationId xmlns:a16="http://schemas.microsoft.com/office/drawing/2014/main" id="{33E576CB-FADD-4135-904E-7BAF39E2A3FC}"/>
                  </a:ext>
                </a:extLst>
              </p:cNvPr>
              <p:cNvSpPr/>
              <p:nvPr/>
            </p:nvSpPr>
            <p:spPr>
              <a:xfrm>
                <a:off x="2707460" y="-473572"/>
                <a:ext cx="1725695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algn="ctr" defTabSz="7366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2 .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車両タイプ</a:t>
                </a: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装備品登録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7" name="ホームベース 130">
                <a:extLst>
                  <a:ext uri="{FF2B5EF4-FFF2-40B4-BE49-F238E27FC236}">
                    <a16:creationId xmlns:a16="http://schemas.microsoft.com/office/drawing/2014/main" id="{120F5D82-5FCA-4734-877D-8F07280EC323}"/>
                  </a:ext>
                </a:extLst>
              </p:cNvPr>
              <p:cNvSpPr/>
              <p:nvPr/>
            </p:nvSpPr>
            <p:spPr>
              <a:xfrm>
                <a:off x="7330880" y="-473572"/>
                <a:ext cx="1414738" cy="288000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5.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無料洗車オーダー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873EB9C0-083D-4F85-8FEE-2AD8F2879CD0}"/>
                </a:ext>
              </a:extLst>
            </p:cNvPr>
            <p:cNvGrpSpPr/>
            <p:nvPr/>
          </p:nvGrpSpPr>
          <p:grpSpPr>
            <a:xfrm>
              <a:off x="8762125" y="-363768"/>
              <a:ext cx="2013826" cy="278607"/>
              <a:chOff x="8762124" y="-363768"/>
              <a:chExt cx="2121775" cy="278607"/>
            </a:xfrm>
          </p:grpSpPr>
          <p:sp>
            <p:nvSpPr>
              <p:cNvPr id="81" name="ホームベース 130">
                <a:extLst>
                  <a:ext uri="{FF2B5EF4-FFF2-40B4-BE49-F238E27FC236}">
                    <a16:creationId xmlns:a16="http://schemas.microsoft.com/office/drawing/2014/main" id="{12104B51-56EE-484E-9EDE-476E86048B89}"/>
                  </a:ext>
                </a:extLst>
              </p:cNvPr>
              <p:cNvSpPr/>
              <p:nvPr/>
            </p:nvSpPr>
            <p:spPr>
              <a:xfrm>
                <a:off x="876212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1.</a:t>
                </a:r>
                <a:r>
                  <a:rPr kumimoji="1" lang="ja-JP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店舗へ行く</a:t>
                </a:r>
                <a:endPara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2" name="ホームベース 130">
                <a:extLst>
                  <a:ext uri="{FF2B5EF4-FFF2-40B4-BE49-F238E27FC236}">
                    <a16:creationId xmlns:a16="http://schemas.microsoft.com/office/drawing/2014/main" id="{0FAA57CE-8EB5-4F06-9526-56161DCA8E99}"/>
                  </a:ext>
                </a:extLst>
              </p:cNvPr>
              <p:cNvSpPr/>
              <p:nvPr/>
            </p:nvSpPr>
            <p:spPr>
              <a:xfrm>
                <a:off x="9833544" y="-363768"/>
                <a:ext cx="1050355" cy="278607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/>
              <a:p>
                <a:pPr marL="0" marR="0" lvl="0" indent="0" algn="ctr" defTabSz="736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2.</a:t>
                </a:r>
                <a:r>
                  <a:rPr kumimoji="1" lang="ja-JP" altLang="en-US" sz="1100" b="1" kern="0" dirty="0">
                    <a:solidFill>
                      <a:prstClr val="white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洗車する</a:t>
                </a:r>
                <a:endPara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80" name="ホームベース 130">
              <a:extLst>
                <a:ext uri="{FF2B5EF4-FFF2-40B4-BE49-F238E27FC236}">
                  <a16:creationId xmlns:a16="http://schemas.microsoft.com/office/drawing/2014/main" id="{611DF7A9-DA63-438E-B3E3-D8F295E15D72}"/>
                </a:ext>
              </a:extLst>
            </p:cNvPr>
            <p:cNvSpPr/>
            <p:nvPr/>
          </p:nvSpPr>
          <p:spPr>
            <a:xfrm>
              <a:off x="10793187" y="-363768"/>
              <a:ext cx="1233216" cy="278607"/>
            </a:xfrm>
            <a:prstGeom prst="homePlate">
              <a:avLst>
                <a:gd name="adj" fmla="val 0"/>
              </a:avLst>
            </a:prstGeom>
            <a:solidFill>
              <a:srgbClr val="FF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3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洗車中／洗車後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28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5D8217-3376-4EDD-85F1-8BCD63EA3F02}"/>
              </a:ext>
            </a:extLst>
          </p:cNvPr>
          <p:cNvSpPr/>
          <p:nvPr/>
        </p:nvSpPr>
        <p:spPr bwMode="gray">
          <a:xfrm>
            <a:off x="7581000" y="6579000"/>
            <a:ext cx="4050000" cy="279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pic>
        <p:nvPicPr>
          <p:cNvPr id="7" name="Acc_Logo_Full_Black.png" descr="Acc_Logo_Full_Black.png">
            <a:extLst>
              <a:ext uri="{FF2B5EF4-FFF2-40B4-BE49-F238E27FC236}">
                <a16:creationId xmlns:a16="http://schemas.microsoft.com/office/drawing/2014/main" id="{89CF205D-F51C-4F28-87C2-05006361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6710" y="3101264"/>
            <a:ext cx="1695847" cy="4472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四角形">
            <a:extLst>
              <a:ext uri="{FF2B5EF4-FFF2-40B4-BE49-F238E27FC236}">
                <a16:creationId xmlns:a16="http://schemas.microsoft.com/office/drawing/2014/main" id="{887CE4A9-295B-4C0E-B507-A3DA93066530}"/>
              </a:ext>
            </a:extLst>
          </p:cNvPr>
          <p:cNvSpPr/>
          <p:nvPr/>
        </p:nvSpPr>
        <p:spPr>
          <a:xfrm>
            <a:off x="6096000" y="2858436"/>
            <a:ext cx="11412" cy="114112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 kern="0">
              <a:solidFill>
                <a:srgbClr val="FFFFFF"/>
              </a:solidFill>
              <a:latin typeface="ヒラギノ角ゴ ProN W3"/>
              <a:sym typeface="ヒラギノ角ゴ ProN W3"/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BBCEEE88-1928-4153-BA8E-12BE15169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0" y="3174305"/>
            <a:ext cx="2151311" cy="4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47B6F1-69C6-4D68-B722-CD4AC1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" y="241041"/>
            <a:ext cx="12192109" cy="420752"/>
          </a:xfrm>
        </p:spPr>
        <p:txBody>
          <a:bodyPr/>
          <a:lstStyle/>
          <a:p>
            <a:pPr algn="ctr"/>
            <a:r>
              <a:rPr kumimoji="1" lang="ja-JP" altLang="en-US" dirty="0"/>
              <a:t>洗車メニューのアンケート結果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96D30FE4-D25F-4DE2-A46B-77F33F0A7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78935"/>
              </p:ext>
            </p:extLst>
          </p:nvPr>
        </p:nvGraphicFramePr>
        <p:xfrm>
          <a:off x="2451001" y="1030905"/>
          <a:ext cx="9044999" cy="1112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63712">
                  <a:extLst>
                    <a:ext uri="{9D8B030D-6E8A-4147-A177-3AD203B41FA5}">
                      <a16:colId xmlns:a16="http://schemas.microsoft.com/office/drawing/2014/main" val="3003011615"/>
                    </a:ext>
                  </a:extLst>
                </a:gridCol>
                <a:gridCol w="2627179">
                  <a:extLst>
                    <a:ext uri="{9D8B030D-6E8A-4147-A177-3AD203B41FA5}">
                      <a16:colId xmlns:a16="http://schemas.microsoft.com/office/drawing/2014/main" val="1752250737"/>
                    </a:ext>
                  </a:extLst>
                </a:gridCol>
                <a:gridCol w="4954108">
                  <a:extLst>
                    <a:ext uri="{9D8B030D-6E8A-4147-A177-3AD203B41FA5}">
                      <a16:colId xmlns:a16="http://schemas.microsoft.com/office/drawing/2014/main" val="154088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ライト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シャンプー洗車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汚れを落とす基本的なプランです。</a:t>
                      </a:r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323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ベーシック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ワックス洗車＋泡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汚れを落とし、ツヤも実現できるバランスの良いプランです。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1237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プレミアム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はっ水洗車＋下部＋泡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高い洗浄力で汚れを落とし、ツヤや水弾きも長持ちするプランです。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38291941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F4611E85-E302-4270-899B-E8E21D221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42164"/>
              </p:ext>
            </p:extLst>
          </p:nvPr>
        </p:nvGraphicFramePr>
        <p:xfrm>
          <a:off x="2451001" y="2699800"/>
          <a:ext cx="9044999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63712">
                  <a:extLst>
                    <a:ext uri="{9D8B030D-6E8A-4147-A177-3AD203B41FA5}">
                      <a16:colId xmlns:a16="http://schemas.microsoft.com/office/drawing/2014/main" val="3003011615"/>
                    </a:ext>
                  </a:extLst>
                </a:gridCol>
                <a:gridCol w="2627179">
                  <a:extLst>
                    <a:ext uri="{9D8B030D-6E8A-4147-A177-3AD203B41FA5}">
                      <a16:colId xmlns:a16="http://schemas.microsoft.com/office/drawing/2014/main" val="1752250737"/>
                    </a:ext>
                  </a:extLst>
                </a:gridCol>
                <a:gridCol w="4954108">
                  <a:extLst>
                    <a:ext uri="{9D8B030D-6E8A-4147-A177-3AD203B41FA5}">
                      <a16:colId xmlns:a16="http://schemas.microsoft.com/office/drawing/2014/main" val="154088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シンプル洗車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シャンプー洗車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汚れを落とす基本の洗車です。</a:t>
                      </a:r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323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ツヤ洗車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ワックス洗車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汚れを落とすだけでなく、ツヤと光沢を取り戻す洗車です。</a:t>
                      </a: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1237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ツヤピカ洗車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W</a:t>
                      </a:r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ワックス洗車＋</a:t>
                      </a:r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往復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もっとツヤツヤにしたい方、お出かけの前などにおすすめの洗車です。</a:t>
                      </a: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3829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マシュマロ洗車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シャンプー洗車＋泡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モコモコの泡で車を包み込み、汚れをしっかり落とします。</a:t>
                      </a: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26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フルコース洗車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ワックス洗車＋下部＋泡＋</a:t>
                      </a:r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往復</a:t>
                      </a: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〇ヶ月に</a:t>
                      </a:r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回程度定期的に行うことで、キレイをキープできます。</a:t>
                      </a: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965706290"/>
                  </a:ext>
                </a:extLst>
              </a:tr>
            </a:tbl>
          </a:graphicData>
        </a:graphic>
      </p:graphicFrame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ACF0270E-18BF-4F63-A8FE-CACC6654B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85964"/>
              </p:ext>
            </p:extLst>
          </p:nvPr>
        </p:nvGraphicFramePr>
        <p:xfrm>
          <a:off x="2451001" y="5095640"/>
          <a:ext cx="9044999" cy="14833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63712">
                  <a:extLst>
                    <a:ext uri="{9D8B030D-6E8A-4147-A177-3AD203B41FA5}">
                      <a16:colId xmlns:a16="http://schemas.microsoft.com/office/drawing/2014/main" val="3003011615"/>
                    </a:ext>
                  </a:extLst>
                </a:gridCol>
                <a:gridCol w="2627179">
                  <a:extLst>
                    <a:ext uri="{9D8B030D-6E8A-4147-A177-3AD203B41FA5}">
                      <a16:colId xmlns:a16="http://schemas.microsoft.com/office/drawing/2014/main" val="1752250737"/>
                    </a:ext>
                  </a:extLst>
                </a:gridCol>
                <a:gridCol w="4954108">
                  <a:extLst>
                    <a:ext uri="{9D8B030D-6E8A-4147-A177-3AD203B41FA5}">
                      <a16:colId xmlns:a16="http://schemas.microsoft.com/office/drawing/2014/main" val="154088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スピーディ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シャンプー洗車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お急ぎの方、拭き上げしたくない方におすすめです。</a:t>
                      </a:r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323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ツヤピカ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ワックス洗車＋泡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汚れを落とすだけでなく、ツヤと光沢を取り戻します。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1237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汚れブロック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はっ水洗車＋</a:t>
                      </a:r>
                      <a:r>
                        <a:rPr lang="en-US" altLang="ja-JP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往復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コーティングで保護することで、汚れがつきにくくなります。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3829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徹底洗浄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シャンプー洗車＋下部＋泡＋</a:t>
                      </a:r>
                      <a:r>
                        <a:rPr lang="en-US" altLang="ja-JP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往復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1" u="none" strike="noStrike" dirty="0"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見えない部分の汚れまで落とし、サビなどのリスクから守ります。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2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2662546"/>
                  </a:ext>
                </a:extLst>
              </a:tr>
            </a:tbl>
          </a:graphicData>
        </a:graphic>
      </p:graphicFrame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D8E20B-DFA1-496C-A4FC-CD8D8C69ED5F}"/>
              </a:ext>
            </a:extLst>
          </p:cNvPr>
          <p:cNvSpPr/>
          <p:nvPr/>
        </p:nvSpPr>
        <p:spPr>
          <a:xfrm>
            <a:off x="2226000" y="684000"/>
            <a:ext cx="265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A.</a:t>
            </a:r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グレード型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AF7F4B9-C5C2-4099-86E8-84C61E5D28F5}"/>
              </a:ext>
            </a:extLst>
          </p:cNvPr>
          <p:cNvSpPr/>
          <p:nvPr/>
        </p:nvSpPr>
        <p:spPr>
          <a:xfrm>
            <a:off x="2226000" y="2360578"/>
            <a:ext cx="265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B.</a:t>
            </a:r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情緒型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A509198-9AFC-4F4A-8C61-CB39D9D69C11}"/>
              </a:ext>
            </a:extLst>
          </p:cNvPr>
          <p:cNvSpPr/>
          <p:nvPr/>
        </p:nvSpPr>
        <p:spPr>
          <a:xfrm>
            <a:off x="2226000" y="4748735"/>
            <a:ext cx="265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C.</a:t>
            </a:r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目的型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B21C5AB-F4D9-412A-8737-B4641FCCDEC6}"/>
              </a:ext>
            </a:extLst>
          </p:cNvPr>
          <p:cNvCxnSpPr/>
          <p:nvPr/>
        </p:nvCxnSpPr>
        <p:spPr>
          <a:xfrm flipH="1">
            <a:off x="11604000" y="1317165"/>
            <a:ext cx="432000" cy="432000"/>
          </a:xfrm>
          <a:prstGeom prst="straightConnector1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F3920AF-44DF-4CB8-AF94-C65EA708EFEB}"/>
              </a:ext>
            </a:extLst>
          </p:cNvPr>
          <p:cNvCxnSpPr/>
          <p:nvPr/>
        </p:nvCxnSpPr>
        <p:spPr>
          <a:xfrm flipH="1">
            <a:off x="11604000" y="3450065"/>
            <a:ext cx="432000" cy="432000"/>
          </a:xfrm>
          <a:prstGeom prst="straightConnector1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ABA2DB5-967C-4B07-AFD7-1B4E63E9484E}"/>
              </a:ext>
            </a:extLst>
          </p:cNvPr>
          <p:cNvCxnSpPr/>
          <p:nvPr/>
        </p:nvCxnSpPr>
        <p:spPr>
          <a:xfrm flipH="1">
            <a:off x="11604000" y="5582965"/>
            <a:ext cx="432000" cy="432000"/>
          </a:xfrm>
          <a:prstGeom prst="straightConnector1">
            <a:avLst/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E41A5-5B0D-48B7-9CF7-B964C11F5981}"/>
              </a:ext>
            </a:extLst>
          </p:cNvPr>
          <p:cNvGrpSpPr>
            <a:grpSpLocks noChangeAspect="1"/>
          </p:cNvGrpSpPr>
          <p:nvPr/>
        </p:nvGrpSpPr>
        <p:grpSpPr>
          <a:xfrm>
            <a:off x="21000" y="729000"/>
            <a:ext cx="2160000" cy="3841919"/>
            <a:chOff x="-986957" y="949600"/>
            <a:chExt cx="3010457" cy="5354599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4F04069-B2C3-4C06-AF9A-A383BC0F1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6957" y="949600"/>
              <a:ext cx="3010457" cy="535459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254408D-B19A-4487-A1BB-74A6CAA0BD09}"/>
                </a:ext>
              </a:extLst>
            </p:cNvPr>
            <p:cNvSpPr/>
            <p:nvPr/>
          </p:nvSpPr>
          <p:spPr bwMode="gray">
            <a:xfrm>
              <a:off x="-69000" y="5220000"/>
              <a:ext cx="765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788DD4D-EE55-40D9-82AC-747366C7FFD1}"/>
              </a:ext>
            </a:extLst>
          </p:cNvPr>
          <p:cNvSpPr/>
          <p:nvPr/>
        </p:nvSpPr>
        <p:spPr bwMode="gray">
          <a:xfrm>
            <a:off x="11721000" y="1494000"/>
            <a:ext cx="432000" cy="31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9</a:t>
            </a: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C102F49-6000-4822-BF3D-CAF6FD8B1609}"/>
              </a:ext>
            </a:extLst>
          </p:cNvPr>
          <p:cNvSpPr/>
          <p:nvPr/>
        </p:nvSpPr>
        <p:spPr bwMode="gray">
          <a:xfrm>
            <a:off x="11707145" y="3666065"/>
            <a:ext cx="432000" cy="31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9</a:t>
            </a: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CEA0770-DE3A-4CC0-B26F-E2BFDB4345DE}"/>
              </a:ext>
            </a:extLst>
          </p:cNvPr>
          <p:cNvSpPr/>
          <p:nvPr/>
        </p:nvSpPr>
        <p:spPr bwMode="gray">
          <a:xfrm>
            <a:off x="11707145" y="5796085"/>
            <a:ext cx="432000" cy="31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9</a:t>
            </a: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9586756-4DE7-4558-A615-80788586ED81}"/>
              </a:ext>
            </a:extLst>
          </p:cNvPr>
          <p:cNvSpPr/>
          <p:nvPr/>
        </p:nvSpPr>
        <p:spPr bwMode="gray">
          <a:xfrm>
            <a:off x="11514000" y="1196915"/>
            <a:ext cx="432000" cy="31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１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9DBEF30-A004-45BF-A9C7-6C4B63BC4781}"/>
              </a:ext>
            </a:extLst>
          </p:cNvPr>
          <p:cNvSpPr/>
          <p:nvPr/>
        </p:nvSpPr>
        <p:spPr bwMode="gray">
          <a:xfrm>
            <a:off x="11500145" y="3368980"/>
            <a:ext cx="432000" cy="31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0</a:t>
            </a: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96C6D-313E-4D72-A059-72DDAE6159E2}"/>
              </a:ext>
            </a:extLst>
          </p:cNvPr>
          <p:cNvSpPr/>
          <p:nvPr/>
        </p:nvSpPr>
        <p:spPr bwMode="gray">
          <a:xfrm>
            <a:off x="11500145" y="5499000"/>
            <a:ext cx="432000" cy="315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3</a:t>
            </a: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69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B3D8770-EDC3-4325-B36C-A692C065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10388" r="8696" b="7121"/>
          <a:stretch/>
        </p:blipFill>
        <p:spPr>
          <a:xfrm>
            <a:off x="111003" y="875615"/>
            <a:ext cx="1603145" cy="1620000"/>
          </a:xfrm>
          <a:prstGeom prst="ellipse">
            <a:avLst/>
          </a:prstGeom>
        </p:spPr>
      </p:pic>
      <p:pic>
        <p:nvPicPr>
          <p:cNvPr id="8" name="図 7" descr="室内, 壁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A7DD58D-93C7-4ED8-9332-3875337E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3" t="20612" r="14842" b="7461"/>
          <a:stretch/>
        </p:blipFill>
        <p:spPr>
          <a:xfrm>
            <a:off x="4411913" y="2984807"/>
            <a:ext cx="1593442" cy="1620000"/>
          </a:xfrm>
          <a:prstGeom prst="ellipse">
            <a:avLst/>
          </a:prstGeom>
        </p:spPr>
      </p:pic>
      <p:pic>
        <p:nvPicPr>
          <p:cNvPr id="10" name="図 9" descr="室内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8A45DD5-C70F-4D4F-BD4E-9F58486ADF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4" t="14967" r="10647" b="10117"/>
          <a:stretch/>
        </p:blipFill>
        <p:spPr>
          <a:xfrm>
            <a:off x="4386000" y="875615"/>
            <a:ext cx="1598207" cy="1620000"/>
          </a:xfrm>
          <a:prstGeom prst="ellipse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A07D893-B825-4F3C-AD41-C592C06C73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1" t="8839" r="26658" b="9945"/>
          <a:stretch/>
        </p:blipFill>
        <p:spPr>
          <a:xfrm>
            <a:off x="111000" y="2984807"/>
            <a:ext cx="1548469" cy="1620000"/>
          </a:xfrm>
          <a:prstGeom prst="ellipse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2039087-80E4-4B3A-A9E3-DE92D4037334}"/>
              </a:ext>
            </a:extLst>
          </p:cNvPr>
          <p:cNvSpPr/>
          <p:nvPr/>
        </p:nvSpPr>
        <p:spPr>
          <a:xfrm>
            <a:off x="1791982" y="875615"/>
            <a:ext cx="2628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奈良県在住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代女性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Wargen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トゥーラン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週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2-3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回（お迎え・買い物等）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洗車は旦那がやる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2-3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カ月に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回程度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C.</a:t>
            </a:r>
            <a:r>
              <a:rPr lang="ja-JP" altLang="en-US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目的型（目的に応じて選びやすそう）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1466C3-46A6-4278-8B21-90641AC04566}"/>
              </a:ext>
            </a:extLst>
          </p:cNvPr>
          <p:cNvSpPr/>
          <p:nvPr/>
        </p:nvSpPr>
        <p:spPr>
          <a:xfrm>
            <a:off x="6051000" y="875615"/>
            <a:ext cx="2340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横浜市 港南台在住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40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代女性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TOYOTA 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プリウス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週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2-3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回（買い物等）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洗車は旦那がやる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2-3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カ月に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回程度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A.</a:t>
            </a:r>
            <a:r>
              <a:rPr lang="ja-JP" altLang="en-US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グレード型（どれが一番安いか分かり易い）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BCD526E-FE83-4DFC-84FA-04C292128D2C}"/>
              </a:ext>
            </a:extLst>
          </p:cNvPr>
          <p:cNvSpPr/>
          <p:nvPr/>
        </p:nvSpPr>
        <p:spPr>
          <a:xfrm>
            <a:off x="1776000" y="2984807"/>
            <a:ext cx="2628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東京都 杉並区在住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代女性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Volvo XC40</a:t>
            </a: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ほぼ毎日のる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洗車は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SS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でやる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月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回程度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C.</a:t>
            </a:r>
            <a:r>
              <a:rPr lang="ja-JP" altLang="en-US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目的型（そのときの気分で選べて飽きなさそう）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0B849B-98B5-4946-8F9E-8D3FAC45AF7B}"/>
              </a:ext>
            </a:extLst>
          </p:cNvPr>
          <p:cNvSpPr/>
          <p:nvPr/>
        </p:nvSpPr>
        <p:spPr>
          <a:xfrm>
            <a:off x="6051000" y="2984807"/>
            <a:ext cx="21608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兵庫県 加古川市在住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30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代女性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NISSAN 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マーチ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ほぼ毎日のる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洗車は旦那がやる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2-3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カ月に</a:t>
            </a:r>
            <a:r>
              <a:rPr lang="en-US" altLang="ja-JP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回程度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en-US" altLang="ja-JP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C.</a:t>
            </a:r>
            <a:r>
              <a:rPr lang="ja-JP" altLang="en-US" sz="14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目的型（目的に応じて選びやすそう）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CB60F029-65EA-4D35-BCD4-E28C9C580F17}"/>
              </a:ext>
            </a:extLst>
          </p:cNvPr>
          <p:cNvSpPr/>
          <p:nvPr/>
        </p:nvSpPr>
        <p:spPr bwMode="gray">
          <a:xfrm>
            <a:off x="8211000" y="875615"/>
            <a:ext cx="1620000" cy="1620000"/>
          </a:xfrm>
          <a:prstGeom prst="ellipse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5352AF89-3048-460D-A293-4F4511B322C0}"/>
              </a:ext>
            </a:extLst>
          </p:cNvPr>
          <p:cNvSpPr/>
          <p:nvPr/>
        </p:nvSpPr>
        <p:spPr bwMode="gray">
          <a:xfrm>
            <a:off x="8211851" y="2984807"/>
            <a:ext cx="1620000" cy="1620000"/>
          </a:xfrm>
          <a:prstGeom prst="ellipse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DFF0B7B-CBB0-4C32-BE43-1C8253245377}"/>
              </a:ext>
            </a:extLst>
          </p:cNvPr>
          <p:cNvSpPr/>
          <p:nvPr/>
        </p:nvSpPr>
        <p:spPr bwMode="gray">
          <a:xfrm>
            <a:off x="111000" y="5094000"/>
            <a:ext cx="1620000" cy="1620000"/>
          </a:xfrm>
          <a:prstGeom prst="ellipse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21F7FA2-1C33-4A03-B94D-609ACE9D9A68}"/>
              </a:ext>
            </a:extLst>
          </p:cNvPr>
          <p:cNvSpPr/>
          <p:nvPr/>
        </p:nvSpPr>
        <p:spPr bwMode="gray">
          <a:xfrm>
            <a:off x="4431000" y="5094000"/>
            <a:ext cx="1620000" cy="1620000"/>
          </a:xfrm>
          <a:prstGeom prst="ellipse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96078364-DC54-4AAA-BD54-ECBC64BB5289}"/>
              </a:ext>
            </a:extLst>
          </p:cNvPr>
          <p:cNvSpPr/>
          <p:nvPr/>
        </p:nvSpPr>
        <p:spPr bwMode="gray">
          <a:xfrm>
            <a:off x="8211000" y="5094000"/>
            <a:ext cx="1620000" cy="1620000"/>
          </a:xfrm>
          <a:prstGeom prst="ellipse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A79D464-AB5C-4EDF-92D9-CC7B1764056E}"/>
              </a:ext>
            </a:extLst>
          </p:cNvPr>
          <p:cNvSpPr/>
          <p:nvPr/>
        </p:nvSpPr>
        <p:spPr>
          <a:xfrm>
            <a:off x="9831000" y="875615"/>
            <a:ext cx="2628000" cy="162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歳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99D6D98-9EE1-4E79-95DB-B3A619B73D76}"/>
              </a:ext>
            </a:extLst>
          </p:cNvPr>
          <p:cNvSpPr/>
          <p:nvPr/>
        </p:nvSpPr>
        <p:spPr>
          <a:xfrm>
            <a:off x="9831000" y="2984807"/>
            <a:ext cx="2628000" cy="162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歳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CE82BD67-A06A-47E1-B346-3A4BB6C2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" y="241041"/>
            <a:ext cx="12192109" cy="420752"/>
          </a:xfrm>
        </p:spPr>
        <p:txBody>
          <a:bodyPr/>
          <a:lstStyle/>
          <a:p>
            <a:pPr algn="ctr"/>
            <a:r>
              <a:rPr kumimoji="1" lang="ja-JP" altLang="en-US" dirty="0"/>
              <a:t>洗車メニューの</a:t>
            </a:r>
            <a:r>
              <a:rPr lang="en-US" altLang="ja-JP" dirty="0"/>
              <a:t>Quick</a:t>
            </a:r>
            <a:r>
              <a:rPr kumimoji="1" lang="ja-JP" altLang="en-US" dirty="0"/>
              <a:t>アンケート結果（詳細）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38B06E-3E99-4534-B71A-387A72EBC5E6}"/>
              </a:ext>
            </a:extLst>
          </p:cNvPr>
          <p:cNvSpPr/>
          <p:nvPr/>
        </p:nvSpPr>
        <p:spPr>
          <a:xfrm>
            <a:off x="1813364" y="5094000"/>
            <a:ext cx="2628000" cy="162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歳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A9B0550-750B-4519-B8E8-CBD9F0BB1234}"/>
              </a:ext>
            </a:extLst>
          </p:cNvPr>
          <p:cNvSpPr/>
          <p:nvPr/>
        </p:nvSpPr>
        <p:spPr>
          <a:xfrm>
            <a:off x="6051000" y="5094000"/>
            <a:ext cx="2628000" cy="162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歳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A56BE3-4612-4064-B14E-4F8CEDA31140}"/>
              </a:ext>
            </a:extLst>
          </p:cNvPr>
          <p:cNvSpPr/>
          <p:nvPr/>
        </p:nvSpPr>
        <p:spPr>
          <a:xfrm>
            <a:off x="9831000" y="5094000"/>
            <a:ext cx="2628000" cy="162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在住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fontAlgn="ctr"/>
            <a:r>
              <a:rPr lang="ja-JP" altLang="en-US" sz="14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歳</a:t>
            </a:r>
            <a:endParaRPr lang="en-US" altLang="ja-JP" sz="14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6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9F997-8DF5-4494-9361-A379C627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lang="en-US" altLang="ja-JP" dirty="0"/>
              <a:t>2</a:t>
            </a:r>
            <a:r>
              <a:rPr kumimoji="1" lang="ja-JP" altLang="en-US" dirty="0"/>
              <a:t>回 </a:t>
            </a:r>
            <a:r>
              <a:rPr kumimoji="1" lang="en-US" altLang="ja-JP" dirty="0"/>
              <a:t>UX</a:t>
            </a:r>
            <a:r>
              <a:rPr kumimoji="1" lang="ja-JP" altLang="en-US" dirty="0"/>
              <a:t>検討会アジェンダ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B3F35E5D-6B43-4792-8917-0229752BDB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6001" y="1314000"/>
          <a:ext cx="10619998" cy="2650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12885">
                  <a:extLst>
                    <a:ext uri="{9D8B030D-6E8A-4147-A177-3AD203B41FA5}">
                      <a16:colId xmlns:a16="http://schemas.microsoft.com/office/drawing/2014/main" val="3151456598"/>
                    </a:ext>
                  </a:extLst>
                </a:gridCol>
                <a:gridCol w="2647114">
                  <a:extLst>
                    <a:ext uri="{9D8B030D-6E8A-4147-A177-3AD203B41FA5}">
                      <a16:colId xmlns:a16="http://schemas.microsoft.com/office/drawing/2014/main" val="1703234167"/>
                    </a:ext>
                  </a:extLst>
                </a:gridCol>
                <a:gridCol w="4455000">
                  <a:extLst>
                    <a:ext uri="{9D8B030D-6E8A-4147-A177-3AD203B41FA5}">
                      <a16:colId xmlns:a16="http://schemas.microsoft.com/office/drawing/2014/main" val="2327252584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130450840"/>
                    </a:ext>
                  </a:extLst>
                </a:gridCol>
              </a:tblGrid>
              <a:tr h="53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大分類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中分類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583053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13:00-13:10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はじめに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今日やること確認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688962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Session 1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洗車メニューについて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746836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Session 2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洗車サービス利用の習慣化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UX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検討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473992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marR="0" lvl="0" indent="0" algn="ctr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1:0-1:0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予備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05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はじめてサービスを利用する</a:t>
                      </a:r>
                      <a:r>
                        <a:rPr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UX</a:t>
                      </a:r>
                      <a:r>
                        <a:rPr lang="ja-JP" altLang="en-US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検討</a:t>
                      </a:r>
                      <a:endParaRPr lang="en-US" altLang="ja-JP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20min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11934"/>
                  </a:ext>
                </a:extLst>
              </a:tr>
            </a:tbl>
          </a:graphicData>
        </a:graphic>
      </p:graphicFrame>
      <p:sp>
        <p:nvSpPr>
          <p:cNvPr id="4" name="矢印: 右 3">
            <a:extLst>
              <a:ext uri="{FF2B5EF4-FFF2-40B4-BE49-F238E27FC236}">
                <a16:creationId xmlns:a16="http://schemas.microsoft.com/office/drawing/2014/main" id="{000FAEAD-C0AD-4347-8739-C3C7CC098216}"/>
              </a:ext>
            </a:extLst>
          </p:cNvPr>
          <p:cNvSpPr/>
          <p:nvPr/>
        </p:nvSpPr>
        <p:spPr bwMode="gray">
          <a:xfrm>
            <a:off x="291000" y="2979000"/>
            <a:ext cx="432000" cy="405000"/>
          </a:xfrm>
          <a:prstGeom prst="rightArrow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6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正方形/長方形 435">
            <a:extLst>
              <a:ext uri="{FF2B5EF4-FFF2-40B4-BE49-F238E27FC236}">
                <a16:creationId xmlns:a16="http://schemas.microsoft.com/office/drawing/2014/main" id="{A246760D-86FD-46CA-9815-32A81D307F01}"/>
              </a:ext>
            </a:extLst>
          </p:cNvPr>
          <p:cNvSpPr/>
          <p:nvPr/>
        </p:nvSpPr>
        <p:spPr>
          <a:xfrm>
            <a:off x="9708184" y="5554912"/>
            <a:ext cx="2105649" cy="227534"/>
          </a:xfrm>
          <a:prstGeom prst="rect">
            <a:avLst/>
          </a:prstGeom>
          <a:solidFill>
            <a:srgbClr val="C00000"/>
          </a:solidFill>
        </p:spPr>
        <p:txBody>
          <a:bodyPr wrap="none" tIns="72000" anchor="ctr">
            <a:noAutofit/>
          </a:bodyPr>
          <a:lstStyle/>
          <a:p>
            <a:pPr algn="ctr" defTabSz="736600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50" b="1" kern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店舗情報確認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37" name="正方形/長方形 436">
            <a:extLst>
              <a:ext uri="{FF2B5EF4-FFF2-40B4-BE49-F238E27FC236}">
                <a16:creationId xmlns:a16="http://schemas.microsoft.com/office/drawing/2014/main" id="{D3251C41-8FF8-4437-9034-6B5E61EF7B97}"/>
              </a:ext>
            </a:extLst>
          </p:cNvPr>
          <p:cNvSpPr/>
          <p:nvPr/>
        </p:nvSpPr>
        <p:spPr>
          <a:xfrm>
            <a:off x="9708184" y="5837146"/>
            <a:ext cx="2105649" cy="2275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tIns="72000" anchor="ctr">
            <a:noAutofit/>
          </a:bodyPr>
          <a:lstStyle/>
          <a:p>
            <a:pPr algn="ctr" defTabSz="736600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ナビ案内（</a:t>
            </a: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Google Maps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等）</a:t>
            </a:r>
            <a:endParaRPr kumimoji="1" lang="en-US" altLang="ja-JP" sz="1050" b="1" kern="0" dirty="0">
              <a:solidFill>
                <a:prstClr val="whit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38" name="テキスト ボックス 437">
            <a:extLst>
              <a:ext uri="{FF2B5EF4-FFF2-40B4-BE49-F238E27FC236}">
                <a16:creationId xmlns:a16="http://schemas.microsoft.com/office/drawing/2014/main" id="{C13B1EC4-97A8-4228-89BE-50B8D162582F}"/>
              </a:ext>
            </a:extLst>
          </p:cNvPr>
          <p:cNvSpPr txBox="1"/>
          <p:nvPr/>
        </p:nvSpPr>
        <p:spPr>
          <a:xfrm>
            <a:off x="9793524" y="6309000"/>
            <a:ext cx="2073296" cy="288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2000" tIns="108000" rIns="72000" anchor="ctr" anchorCtr="0"/>
          <a:lstStyle>
            <a:defPPr>
              <a:defRPr lang="ja-JP"/>
            </a:defPPr>
            <a:lvl1pPr marL="92075" indent="-92075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92075" marR="0" lvl="0" indent="-92075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なし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98" name="ホームベース 253">
            <a:extLst>
              <a:ext uri="{FF2B5EF4-FFF2-40B4-BE49-F238E27FC236}">
                <a16:creationId xmlns:a16="http://schemas.microsoft.com/office/drawing/2014/main" id="{3DAAAA19-FC1C-4D32-A41F-CF76BD29A91C}"/>
              </a:ext>
            </a:extLst>
          </p:cNvPr>
          <p:cNvSpPr/>
          <p:nvPr/>
        </p:nvSpPr>
        <p:spPr>
          <a:xfrm>
            <a:off x="66000" y="6399000"/>
            <a:ext cx="720000" cy="288000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KPI</a:t>
            </a:r>
          </a:p>
        </p:txBody>
      </p:sp>
      <p:sp>
        <p:nvSpPr>
          <p:cNvPr id="397" name="ホームベース 10">
            <a:extLst>
              <a:ext uri="{FF2B5EF4-FFF2-40B4-BE49-F238E27FC236}">
                <a16:creationId xmlns:a16="http://schemas.microsoft.com/office/drawing/2014/main" id="{30AE9C36-2539-417B-B665-08ADAF1702DE}"/>
              </a:ext>
            </a:extLst>
          </p:cNvPr>
          <p:cNvSpPr/>
          <p:nvPr/>
        </p:nvSpPr>
        <p:spPr>
          <a:xfrm>
            <a:off x="66000" y="5517002"/>
            <a:ext cx="720000" cy="791998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提供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0" name="ホームベース 59">
            <a:extLst>
              <a:ext uri="{FF2B5EF4-FFF2-40B4-BE49-F238E27FC236}">
                <a16:creationId xmlns:a16="http://schemas.microsoft.com/office/drawing/2014/main" id="{2B979016-4E60-4209-8DBA-892EC7B9527E}"/>
              </a:ext>
            </a:extLst>
          </p:cNvPr>
          <p:cNvSpPr/>
          <p:nvPr/>
        </p:nvSpPr>
        <p:spPr>
          <a:xfrm>
            <a:off x="66000" y="4700086"/>
            <a:ext cx="720000" cy="751191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感情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To-Be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1" name="ホームベース 45">
            <a:extLst>
              <a:ext uri="{FF2B5EF4-FFF2-40B4-BE49-F238E27FC236}">
                <a16:creationId xmlns:a16="http://schemas.microsoft.com/office/drawing/2014/main" id="{61938866-8052-47D4-8FD1-AB8CB88390D7}"/>
              </a:ext>
            </a:extLst>
          </p:cNvPr>
          <p:cNvSpPr/>
          <p:nvPr/>
        </p:nvSpPr>
        <p:spPr>
          <a:xfrm>
            <a:off x="66001" y="3831277"/>
            <a:ext cx="720000" cy="769499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 anchorCtr="0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思考</a:t>
            </a:r>
          </a:p>
        </p:txBody>
      </p:sp>
      <p:sp>
        <p:nvSpPr>
          <p:cNvPr id="402" name="テキスト ボックス 401">
            <a:extLst>
              <a:ext uri="{FF2B5EF4-FFF2-40B4-BE49-F238E27FC236}">
                <a16:creationId xmlns:a16="http://schemas.microsoft.com/office/drawing/2014/main" id="{BE3AB6C6-396A-4783-9346-101DB8B6BF9A}"/>
              </a:ext>
            </a:extLst>
          </p:cNvPr>
          <p:cNvSpPr txBox="1"/>
          <p:nvPr/>
        </p:nvSpPr>
        <p:spPr>
          <a:xfrm>
            <a:off x="3066749" y="4700086"/>
            <a:ext cx="2106165" cy="7445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最後の洗車は</a:t>
            </a:r>
            <a:r>
              <a:rPr lang="en-US" altLang="ja-JP" dirty="0"/>
              <a:t>20</a:t>
            </a:r>
            <a:r>
              <a:rPr lang="ja-JP" altLang="en-US" dirty="0"/>
              <a:t>日前か。そろそろ洗車するタイミングだ。</a:t>
            </a:r>
            <a:endParaRPr lang="en-US" altLang="ja-JP" dirty="0"/>
          </a:p>
          <a:p>
            <a:r>
              <a:rPr lang="ja-JP" altLang="en-US" dirty="0"/>
              <a:t>出かける前にパパっと予約できて助かる（喜び）</a:t>
            </a:r>
            <a:endParaRPr lang="en-US" altLang="ja-JP" dirty="0"/>
          </a:p>
        </p:txBody>
      </p:sp>
      <p:sp>
        <p:nvSpPr>
          <p:cNvPr id="403" name="テキスト ボックス 402">
            <a:extLst>
              <a:ext uri="{FF2B5EF4-FFF2-40B4-BE49-F238E27FC236}">
                <a16:creationId xmlns:a16="http://schemas.microsoft.com/office/drawing/2014/main" id="{89CB0154-4900-4BF5-AE14-1C861B10017E}"/>
              </a:ext>
            </a:extLst>
          </p:cNvPr>
          <p:cNvSpPr txBox="1"/>
          <p:nvPr/>
        </p:nvSpPr>
        <p:spPr>
          <a:xfrm>
            <a:off x="3066749" y="3831277"/>
            <a:ext cx="2106164" cy="7694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kern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lvl="0">
              <a:defRPr/>
            </a:pPr>
            <a:r>
              <a:rPr lang="ja-JP" altLang="en-US" dirty="0"/>
              <a:t>買い物ついでに洗車しようと思う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最後に洗車したのはいつだったか？と考える</a:t>
            </a:r>
          </a:p>
        </p:txBody>
      </p: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E63EC9DD-C06E-48D7-B4D4-E92C203E0C18}"/>
              </a:ext>
            </a:extLst>
          </p:cNvPr>
          <p:cNvSpPr txBox="1"/>
          <p:nvPr/>
        </p:nvSpPr>
        <p:spPr>
          <a:xfrm>
            <a:off x="5277702" y="4700086"/>
            <a:ext cx="2106165" cy="7445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履歴を利用すれば洗車メニューを考える手間がなくてラク（安心）</a:t>
            </a:r>
            <a:endParaRPr lang="en-US" altLang="ja-JP" dirty="0"/>
          </a:p>
        </p:txBody>
      </p:sp>
      <p:sp>
        <p:nvSpPr>
          <p:cNvPr id="405" name="テキスト ボックス 404">
            <a:extLst>
              <a:ext uri="{FF2B5EF4-FFF2-40B4-BE49-F238E27FC236}">
                <a16:creationId xmlns:a16="http://schemas.microsoft.com/office/drawing/2014/main" id="{9A6A8EF6-9FA9-4E52-89E8-DA7015D52C2F}"/>
              </a:ext>
            </a:extLst>
          </p:cNvPr>
          <p:cNvSpPr txBox="1"/>
          <p:nvPr/>
        </p:nvSpPr>
        <p:spPr>
          <a:xfrm>
            <a:off x="5277702" y="3831277"/>
            <a:ext cx="2106164" cy="7694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 defTabSz="736600" fontAlgn="auto">
              <a:spcAft>
                <a:spcPts val="0"/>
              </a:spcAft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前回と同じメニューで洗車したいと思う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0" defTabSz="736600" fontAlgn="auto">
              <a:spcAft>
                <a:spcPts val="0"/>
              </a:spcAft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毎回店舗やメニューを選ぶのは面倒だと思う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6" name="テキスト ボックス 405">
            <a:extLst>
              <a:ext uri="{FF2B5EF4-FFF2-40B4-BE49-F238E27FC236}">
                <a16:creationId xmlns:a16="http://schemas.microsoft.com/office/drawing/2014/main" id="{05347033-CADA-4B66-AE28-5AC0A9523FB6}"/>
              </a:ext>
            </a:extLst>
          </p:cNvPr>
          <p:cNvSpPr txBox="1"/>
          <p:nvPr/>
        </p:nvSpPr>
        <p:spPr>
          <a:xfrm>
            <a:off x="830105" y="4700086"/>
            <a:ext cx="2106165" cy="7445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プッシュ通知で、今日は洗車に適した日だと分かって安心</a:t>
            </a:r>
            <a:endParaRPr lang="en-US" altLang="ja-JP" dirty="0"/>
          </a:p>
          <a:p>
            <a:r>
              <a:rPr lang="ja-JP" altLang="en-US" dirty="0"/>
              <a:t>今週人を乗せるから、洗車しとかなきゃ（焦り）</a:t>
            </a:r>
          </a:p>
        </p:txBody>
      </p:sp>
      <p:sp>
        <p:nvSpPr>
          <p:cNvPr id="407" name="テキスト ボックス 406">
            <a:extLst>
              <a:ext uri="{FF2B5EF4-FFF2-40B4-BE49-F238E27FC236}">
                <a16:creationId xmlns:a16="http://schemas.microsoft.com/office/drawing/2014/main" id="{87DF3FCD-8BEE-499C-BE50-4D7473B5D05E}"/>
              </a:ext>
            </a:extLst>
          </p:cNvPr>
          <p:cNvSpPr txBox="1"/>
          <p:nvPr/>
        </p:nvSpPr>
        <p:spPr>
          <a:xfrm>
            <a:off x="830105" y="3831277"/>
            <a:ext cx="2106164" cy="7694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kern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pPr lvl="0">
              <a:defRPr/>
            </a:pPr>
            <a:r>
              <a:rPr lang="ja-JP" altLang="en-US" dirty="0"/>
              <a:t>先日の雨で車が汚れたことを思い出す</a:t>
            </a:r>
            <a:endParaRPr lang="en-US" altLang="ja-JP" dirty="0"/>
          </a:p>
          <a:p>
            <a:pPr lvl="0">
              <a:defRPr/>
            </a:pPr>
            <a:r>
              <a:rPr lang="ja-JP" altLang="en-US" dirty="0"/>
              <a:t>最近洗車してないなと考える</a:t>
            </a:r>
            <a:endParaRPr lang="en-US" altLang="ja-JP" dirty="0"/>
          </a:p>
        </p:txBody>
      </p:sp>
      <p:sp>
        <p:nvSpPr>
          <p:cNvPr id="411" name="テキスト ボックス 410">
            <a:extLst>
              <a:ext uri="{FF2B5EF4-FFF2-40B4-BE49-F238E27FC236}">
                <a16:creationId xmlns:a16="http://schemas.microsoft.com/office/drawing/2014/main" id="{D666C6A2-2E75-4EEB-B9FD-5DCD60F6290C}"/>
              </a:ext>
            </a:extLst>
          </p:cNvPr>
          <p:cNvSpPr txBox="1"/>
          <p:nvPr/>
        </p:nvSpPr>
        <p:spPr>
          <a:xfrm>
            <a:off x="7478138" y="4700086"/>
            <a:ext cx="2106165" cy="7445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ワンタップで決済まで終わるのは便利（満足）</a:t>
            </a:r>
            <a:endParaRPr lang="en-US" altLang="ja-JP" dirty="0"/>
          </a:p>
          <a:p>
            <a:r>
              <a:rPr lang="ja-JP" altLang="en-US" dirty="0"/>
              <a:t>現地で小銭を出さなくていいからラク（安心）</a:t>
            </a:r>
            <a:endParaRPr lang="en-US" altLang="ja-JP" dirty="0"/>
          </a:p>
        </p:txBody>
      </p:sp>
      <p:sp>
        <p:nvSpPr>
          <p:cNvPr id="412" name="テキスト ボックス 411">
            <a:extLst>
              <a:ext uri="{FF2B5EF4-FFF2-40B4-BE49-F238E27FC236}">
                <a16:creationId xmlns:a16="http://schemas.microsoft.com/office/drawing/2014/main" id="{432987C4-B615-475D-8B25-BC1911673BD5}"/>
              </a:ext>
            </a:extLst>
          </p:cNvPr>
          <p:cNvSpPr txBox="1"/>
          <p:nvPr/>
        </p:nvSpPr>
        <p:spPr>
          <a:xfrm>
            <a:off x="7478138" y="3831277"/>
            <a:ext cx="2106164" cy="7694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 defTabSz="736600" fontAlgn="auto">
              <a:spcAft>
                <a:spcPts val="0"/>
              </a:spcAft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急いでいるので、手早くオーダーを済ませたいと思う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3" name="テキスト ボックス 412">
            <a:extLst>
              <a:ext uri="{FF2B5EF4-FFF2-40B4-BE49-F238E27FC236}">
                <a16:creationId xmlns:a16="http://schemas.microsoft.com/office/drawing/2014/main" id="{4289122C-2754-4BD5-ADED-864312C86E13}"/>
              </a:ext>
            </a:extLst>
          </p:cNvPr>
          <p:cNvSpPr txBox="1"/>
          <p:nvPr/>
        </p:nvSpPr>
        <p:spPr>
          <a:xfrm>
            <a:off x="9676376" y="4700086"/>
            <a:ext cx="2190444" cy="7445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de-DE"/>
            </a:defPPr>
            <a:lvl1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sz="10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</a:lstStyle>
          <a:p>
            <a:r>
              <a:rPr lang="ja-JP" altLang="en-US" dirty="0"/>
              <a:t>何もしなくていいのはラク（喜び）</a:t>
            </a:r>
          </a:p>
        </p:txBody>
      </p:sp>
      <p:sp>
        <p:nvSpPr>
          <p:cNvPr id="414" name="テキスト ボックス 413">
            <a:extLst>
              <a:ext uri="{FF2B5EF4-FFF2-40B4-BE49-F238E27FC236}">
                <a16:creationId xmlns:a16="http://schemas.microsoft.com/office/drawing/2014/main" id="{7533D771-8779-429F-8D31-7D10594046C1}"/>
              </a:ext>
            </a:extLst>
          </p:cNvPr>
          <p:cNvSpPr txBox="1"/>
          <p:nvPr/>
        </p:nvSpPr>
        <p:spPr>
          <a:xfrm>
            <a:off x="9676375" y="3831277"/>
            <a:ext cx="2190443" cy="7694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 anchor="ctr" anchorCtr="0"/>
          <a:lstStyle>
            <a:defPPr>
              <a:defRPr lang="ja-JP"/>
            </a:defPPr>
            <a:lvl1pPr eaLnBrk="1" hangingPunct="1">
              <a:spcBef>
                <a:spcPts val="300"/>
              </a:spcBef>
              <a:buFont typeface="Arial" panose="020B0604020202020204" pitchFamily="34" charset="0"/>
              <a:buChar char="•"/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 defTabSz="736600" fontAlgn="auto">
              <a:spcAft>
                <a:spcPts val="0"/>
              </a:spcAft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子供を乗せてるし、車から降りたくない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0" defTabSz="736600" fontAlgn="auto">
              <a:spcAft>
                <a:spcPts val="0"/>
              </a:spcAft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スムーズに洗車を済ませたい</a:t>
            </a:r>
            <a:endParaRPr kumimoji="1" lang="en-US" altLang="ja-JP" sz="1000" b="1" kern="0" dirty="0">
              <a:solidFill>
                <a:prstClr val="black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2" name="楕円 173">
            <a:extLst>
              <a:ext uri="{FF2B5EF4-FFF2-40B4-BE49-F238E27FC236}">
                <a16:creationId xmlns:a16="http://schemas.microsoft.com/office/drawing/2014/main" id="{6C347C7C-BD78-40F8-8683-284EF6B93A9E}"/>
              </a:ext>
            </a:extLst>
          </p:cNvPr>
          <p:cNvSpPr/>
          <p:nvPr/>
        </p:nvSpPr>
        <p:spPr bwMode="auto">
          <a:xfrm>
            <a:off x="9740584" y="2506089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40" name="グループ化 139">
            <a:extLst>
              <a:ext uri="{FF2B5EF4-FFF2-40B4-BE49-F238E27FC236}">
                <a16:creationId xmlns:a16="http://schemas.microsoft.com/office/drawing/2014/main" id="{E54D8744-DAFD-4A9B-AD4E-CAE05354EA4B}"/>
              </a:ext>
            </a:extLst>
          </p:cNvPr>
          <p:cNvGrpSpPr/>
          <p:nvPr/>
        </p:nvGrpSpPr>
        <p:grpSpPr>
          <a:xfrm>
            <a:off x="9755965" y="2559369"/>
            <a:ext cx="506199" cy="389705"/>
            <a:chOff x="8269964" y="2531221"/>
            <a:chExt cx="506199" cy="389705"/>
          </a:xfrm>
        </p:grpSpPr>
        <p:pic>
          <p:nvPicPr>
            <p:cNvPr id="141" name="図 140">
              <a:extLst>
                <a:ext uri="{FF2B5EF4-FFF2-40B4-BE49-F238E27FC236}">
                  <a16:creationId xmlns:a16="http://schemas.microsoft.com/office/drawing/2014/main" id="{58583F2C-8DE2-45FC-BDAD-BFC88F047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13"/>
            <a:stretch/>
          </p:blipFill>
          <p:spPr>
            <a:xfrm>
              <a:off x="8269964" y="2531221"/>
              <a:ext cx="506199" cy="389705"/>
            </a:xfrm>
            <a:prstGeom prst="rect">
              <a:avLst/>
            </a:prstGeom>
          </p:spPr>
        </p:pic>
        <p:sp>
          <p:nvSpPr>
            <p:cNvPr id="142" name="四角形: 角を丸くする 141">
              <a:extLst>
                <a:ext uri="{FF2B5EF4-FFF2-40B4-BE49-F238E27FC236}">
                  <a16:creationId xmlns:a16="http://schemas.microsoft.com/office/drawing/2014/main" id="{E3EA3869-9FD0-4BB8-97D8-2C1AB9B2894D}"/>
                </a:ext>
              </a:extLst>
            </p:cNvPr>
            <p:cNvSpPr/>
            <p:nvPr/>
          </p:nvSpPr>
          <p:spPr bwMode="gray">
            <a:xfrm>
              <a:off x="8343430" y="2628497"/>
              <a:ext cx="340196" cy="84542"/>
            </a:xfrm>
            <a:prstGeom prst="roundRect">
              <a:avLst>
                <a:gd name="adj" fmla="val 60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43" name="四角形: 角を丸くする 142">
              <a:extLst>
                <a:ext uri="{FF2B5EF4-FFF2-40B4-BE49-F238E27FC236}">
                  <a16:creationId xmlns:a16="http://schemas.microsoft.com/office/drawing/2014/main" id="{FDB9F64F-724F-46AE-9FC3-234600AF91A6}"/>
                </a:ext>
              </a:extLst>
            </p:cNvPr>
            <p:cNvSpPr/>
            <p:nvPr/>
          </p:nvSpPr>
          <p:spPr bwMode="gray">
            <a:xfrm>
              <a:off x="8375969" y="2713266"/>
              <a:ext cx="275906" cy="158522"/>
            </a:xfrm>
            <a:prstGeom prst="roundRect">
              <a:avLst>
                <a:gd name="adj" fmla="val 60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44" name="四角形: 角を丸くする 143">
              <a:extLst>
                <a:ext uri="{FF2B5EF4-FFF2-40B4-BE49-F238E27FC236}">
                  <a16:creationId xmlns:a16="http://schemas.microsoft.com/office/drawing/2014/main" id="{08B2831C-2131-4F9F-8194-BD22F1473F0A}"/>
                </a:ext>
              </a:extLst>
            </p:cNvPr>
            <p:cNvSpPr/>
            <p:nvPr/>
          </p:nvSpPr>
          <p:spPr bwMode="gray">
            <a:xfrm>
              <a:off x="8651813" y="2803526"/>
              <a:ext cx="49274" cy="68261"/>
            </a:xfrm>
            <a:prstGeom prst="roundRect">
              <a:avLst>
                <a:gd name="adj" fmla="val 60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cxnSp>
        <p:nvCxnSpPr>
          <p:cNvPr id="229" name="直線矢印コネクタ 228">
            <a:extLst>
              <a:ext uri="{FF2B5EF4-FFF2-40B4-BE49-F238E27FC236}">
                <a16:creationId xmlns:a16="http://schemas.microsoft.com/office/drawing/2014/main" id="{2D4EBEBE-04AA-40CA-92C2-B4733C2C8FE0}"/>
              </a:ext>
            </a:extLst>
          </p:cNvPr>
          <p:cNvCxnSpPr>
            <a:cxnSpLocks/>
          </p:cNvCxnSpPr>
          <p:nvPr/>
        </p:nvCxnSpPr>
        <p:spPr>
          <a:xfrm>
            <a:off x="10277008" y="2774301"/>
            <a:ext cx="1534497" cy="0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3" name="楕円 173">
            <a:extLst>
              <a:ext uri="{FF2B5EF4-FFF2-40B4-BE49-F238E27FC236}">
                <a16:creationId xmlns:a16="http://schemas.microsoft.com/office/drawing/2014/main" id="{D619D6EF-65AD-4F07-BAB2-C575E491EEEA}"/>
              </a:ext>
            </a:extLst>
          </p:cNvPr>
          <p:cNvSpPr/>
          <p:nvPr/>
        </p:nvSpPr>
        <p:spPr bwMode="auto">
          <a:xfrm>
            <a:off x="11063760" y="2506089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5" name="Rectangle 147">
            <a:extLst>
              <a:ext uri="{FF2B5EF4-FFF2-40B4-BE49-F238E27FC236}">
                <a16:creationId xmlns:a16="http://schemas.microsoft.com/office/drawing/2014/main" id="{E7BFDC56-3FE6-4B83-B64C-D02B2B3DC620}"/>
              </a:ext>
            </a:extLst>
          </p:cNvPr>
          <p:cNvSpPr/>
          <p:nvPr/>
        </p:nvSpPr>
        <p:spPr>
          <a:xfrm>
            <a:off x="10700184" y="3162576"/>
            <a:ext cx="126686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車番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自動認識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27" name="楕円 173">
            <a:extLst>
              <a:ext uri="{FF2B5EF4-FFF2-40B4-BE49-F238E27FC236}">
                <a16:creationId xmlns:a16="http://schemas.microsoft.com/office/drawing/2014/main" id="{1CEC4BCE-796A-475B-9772-256D8769804B}"/>
              </a:ext>
            </a:extLst>
          </p:cNvPr>
          <p:cNvSpPr/>
          <p:nvPr/>
        </p:nvSpPr>
        <p:spPr bwMode="auto">
          <a:xfrm>
            <a:off x="10402172" y="2506089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39" name="Rectangle 147">
            <a:extLst>
              <a:ext uri="{FF2B5EF4-FFF2-40B4-BE49-F238E27FC236}">
                <a16:creationId xmlns:a16="http://schemas.microsoft.com/office/drawing/2014/main" id="{0D1A1A87-8606-4321-800E-A86B0AF878AD}"/>
              </a:ext>
            </a:extLst>
          </p:cNvPr>
          <p:cNvSpPr/>
          <p:nvPr/>
        </p:nvSpPr>
        <p:spPr>
          <a:xfrm>
            <a:off x="11751551" y="2644589"/>
            <a:ext cx="31149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ja-JP" sz="14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…</a:t>
            </a:r>
            <a:endParaRPr kumimoji="1" lang="ja" altLang="en-US" sz="1400" b="1" dirty="0">
              <a:solidFill>
                <a:schemeClr val="bg2">
                  <a:lumMod val="7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12D59690-ADF3-442E-BA73-5C68A3ADB14B}"/>
              </a:ext>
            </a:extLst>
          </p:cNvPr>
          <p:cNvCxnSpPr>
            <a:cxnSpLocks/>
            <a:stCxn id="168" idx="6"/>
            <a:endCxn id="193" idx="2"/>
          </p:cNvCxnSpPr>
          <p:nvPr/>
        </p:nvCxnSpPr>
        <p:spPr>
          <a:xfrm>
            <a:off x="6044453" y="2774301"/>
            <a:ext cx="1809444" cy="0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2" name="ホームベース 9">
            <a:extLst>
              <a:ext uri="{FF2B5EF4-FFF2-40B4-BE49-F238E27FC236}">
                <a16:creationId xmlns:a16="http://schemas.microsoft.com/office/drawing/2014/main" id="{2A50BEF9-CA79-42D0-90A0-7C03F437C049}"/>
              </a:ext>
            </a:extLst>
          </p:cNvPr>
          <p:cNvSpPr/>
          <p:nvPr/>
        </p:nvSpPr>
        <p:spPr>
          <a:xfrm>
            <a:off x="9651000" y="648597"/>
            <a:ext cx="2432590" cy="347216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736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1200" b="1" dirty="0">
                <a:solidFill>
                  <a:srgbClr val="FFFF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34" charset="-128"/>
              </a:rPr>
              <a:t>2.</a:t>
            </a:r>
            <a:r>
              <a:rPr kumimoji="1" lang="ja-JP" altLang="en-US" sz="1200" b="1" dirty="0">
                <a:solidFill>
                  <a:srgbClr val="FFFF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34" charset="-128"/>
              </a:rPr>
              <a:t>店舗体験</a:t>
            </a:r>
          </a:p>
        </p:txBody>
      </p:sp>
      <p:sp>
        <p:nvSpPr>
          <p:cNvPr id="230" name="ホームベース 8">
            <a:extLst>
              <a:ext uri="{FF2B5EF4-FFF2-40B4-BE49-F238E27FC236}">
                <a16:creationId xmlns:a16="http://schemas.microsoft.com/office/drawing/2014/main" id="{EC41A039-319C-40A6-8846-15D0BF9C3440}"/>
              </a:ext>
            </a:extLst>
          </p:cNvPr>
          <p:cNvSpPr/>
          <p:nvPr/>
        </p:nvSpPr>
        <p:spPr>
          <a:xfrm>
            <a:off x="3066665" y="648597"/>
            <a:ext cx="6689696" cy="347216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１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.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洗車サービス利用登録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1" name="ホームベース 55">
            <a:extLst>
              <a:ext uri="{FF2B5EF4-FFF2-40B4-BE49-F238E27FC236}">
                <a16:creationId xmlns:a16="http://schemas.microsoft.com/office/drawing/2014/main" id="{8640BDA6-C954-42B4-92BC-80605571301D}"/>
              </a:ext>
            </a:extLst>
          </p:cNvPr>
          <p:cNvSpPr/>
          <p:nvPr/>
        </p:nvSpPr>
        <p:spPr>
          <a:xfrm>
            <a:off x="3117717" y="1025778"/>
            <a:ext cx="2142629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1.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利用状況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をチェックする</a:t>
            </a: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DF3EA49E-AC10-4FA0-ACBC-BAD4AC33BBD7}"/>
              </a:ext>
            </a:extLst>
          </p:cNvPr>
          <p:cNvSpPr txBox="1"/>
          <p:nvPr/>
        </p:nvSpPr>
        <p:spPr>
          <a:xfrm>
            <a:off x="3117717" y="1315156"/>
            <a:ext cx="2141490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洗車の利用状況や、特典などをチェックする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33DEFA-E18E-4868-89A1-6323B9C2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ユーザーシナリオ（機械</a:t>
            </a:r>
            <a:r>
              <a:rPr lang="ja-JP" altLang="en-US" dirty="0"/>
              <a:t>洗車サービス利用の習慣化</a:t>
            </a:r>
            <a:r>
              <a:rPr kumimoji="1" lang="ja-JP" altLang="en-US" dirty="0"/>
              <a:t>）</a:t>
            </a:r>
          </a:p>
        </p:txBody>
      </p:sp>
      <p:sp>
        <p:nvSpPr>
          <p:cNvPr id="491" name="ホームベース 4">
            <a:extLst>
              <a:ext uri="{FF2B5EF4-FFF2-40B4-BE49-F238E27FC236}">
                <a16:creationId xmlns:a16="http://schemas.microsoft.com/office/drawing/2014/main" id="{9731420D-2725-4846-810C-2852F34D2DAB}"/>
              </a:ext>
            </a:extLst>
          </p:cNvPr>
          <p:cNvSpPr/>
          <p:nvPr/>
        </p:nvSpPr>
        <p:spPr>
          <a:xfrm>
            <a:off x="66000" y="674914"/>
            <a:ext cx="720000" cy="289346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ステージ</a:t>
            </a:r>
          </a:p>
        </p:txBody>
      </p:sp>
      <p:sp>
        <p:nvSpPr>
          <p:cNvPr id="541" name="ホームベース 54">
            <a:extLst>
              <a:ext uri="{FF2B5EF4-FFF2-40B4-BE49-F238E27FC236}">
                <a16:creationId xmlns:a16="http://schemas.microsoft.com/office/drawing/2014/main" id="{402E7B17-4A1D-4BDB-BD16-358578587812}"/>
              </a:ext>
            </a:extLst>
          </p:cNvPr>
          <p:cNvSpPr/>
          <p:nvPr/>
        </p:nvSpPr>
        <p:spPr>
          <a:xfrm>
            <a:off x="58831" y="1315156"/>
            <a:ext cx="720000" cy="346773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シナリオ</a:t>
            </a:r>
          </a:p>
        </p:txBody>
      </p:sp>
      <p:sp>
        <p:nvSpPr>
          <p:cNvPr id="544" name="ホームベース 57">
            <a:extLst>
              <a:ext uri="{FF2B5EF4-FFF2-40B4-BE49-F238E27FC236}">
                <a16:creationId xmlns:a16="http://schemas.microsoft.com/office/drawing/2014/main" id="{EB81D4EA-57AF-47ED-8D77-30855B567AAC}"/>
              </a:ext>
            </a:extLst>
          </p:cNvPr>
          <p:cNvSpPr/>
          <p:nvPr/>
        </p:nvSpPr>
        <p:spPr>
          <a:xfrm>
            <a:off x="66000" y="1025778"/>
            <a:ext cx="720000" cy="231477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ステップ</a:t>
            </a:r>
          </a:p>
        </p:txBody>
      </p:sp>
      <p:sp>
        <p:nvSpPr>
          <p:cNvPr id="545" name="ホームベース 58">
            <a:extLst>
              <a:ext uri="{FF2B5EF4-FFF2-40B4-BE49-F238E27FC236}">
                <a16:creationId xmlns:a16="http://schemas.microsoft.com/office/drawing/2014/main" id="{8D2C7DA6-CB3A-468B-A2FC-84444E8B7F17}"/>
              </a:ext>
            </a:extLst>
          </p:cNvPr>
          <p:cNvSpPr/>
          <p:nvPr/>
        </p:nvSpPr>
        <p:spPr>
          <a:xfrm>
            <a:off x="66000" y="1703426"/>
            <a:ext cx="720000" cy="2083293"/>
          </a:xfrm>
          <a:prstGeom prst="homePlate">
            <a:avLst>
              <a:gd name="adj" fmla="val 0"/>
            </a:avLst>
          </a:prstGeom>
          <a:solidFill>
            <a:sysClr val="windowText" lastClr="00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行動</a:t>
            </a:r>
          </a:p>
        </p:txBody>
      </p:sp>
      <p:sp>
        <p:nvSpPr>
          <p:cNvPr id="97" name="ホームベース 9">
            <a:extLst>
              <a:ext uri="{FF2B5EF4-FFF2-40B4-BE49-F238E27FC236}">
                <a16:creationId xmlns:a16="http://schemas.microsoft.com/office/drawing/2014/main" id="{A9555820-9027-4854-8471-E4D1E9AD3FCC}"/>
              </a:ext>
            </a:extLst>
          </p:cNvPr>
          <p:cNvSpPr/>
          <p:nvPr/>
        </p:nvSpPr>
        <p:spPr>
          <a:xfrm>
            <a:off x="831000" y="648597"/>
            <a:ext cx="2363028" cy="347216"/>
          </a:xfrm>
          <a:prstGeom prst="homePlate">
            <a:avLst>
              <a:gd name="adj" fmla="val 44038"/>
            </a:avLst>
          </a:prstGeom>
          <a:solidFill>
            <a:sysClr val="windowText" lastClr="000000">
              <a:lumMod val="95000"/>
              <a:lumOff val="5000"/>
            </a:sysClr>
          </a:solidFill>
          <a:ln w="508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defTabSz="7366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JP" altLang="en-US" sz="1200" b="1" dirty="0">
                <a:solidFill>
                  <a:srgbClr val="FFFF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34" charset="-128"/>
              </a:rPr>
              <a:t>想起</a:t>
            </a:r>
          </a:p>
        </p:txBody>
      </p:sp>
      <p:sp>
        <p:nvSpPr>
          <p:cNvPr id="98" name="ホームベース 55">
            <a:extLst>
              <a:ext uri="{FF2B5EF4-FFF2-40B4-BE49-F238E27FC236}">
                <a16:creationId xmlns:a16="http://schemas.microsoft.com/office/drawing/2014/main" id="{1A08D7ED-C6E1-41E5-A4E6-DA77F7620851}"/>
              </a:ext>
            </a:extLst>
          </p:cNvPr>
          <p:cNvSpPr/>
          <p:nvPr/>
        </p:nvSpPr>
        <p:spPr>
          <a:xfrm>
            <a:off x="864866" y="1025778"/>
            <a:ext cx="2142629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サービスを想起する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58DAE4B6-C090-4A91-96BB-E4C7FF7E8BF2}"/>
              </a:ext>
            </a:extLst>
          </p:cNvPr>
          <p:cNvSpPr txBox="1"/>
          <p:nvPr/>
        </p:nvSpPr>
        <p:spPr>
          <a:xfrm>
            <a:off x="864866" y="1315156"/>
            <a:ext cx="2141490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洗車サービスを思い出す</a:t>
            </a:r>
          </a:p>
        </p:txBody>
      </p:sp>
      <p:sp>
        <p:nvSpPr>
          <p:cNvPr id="173" name="ホームベース 130">
            <a:extLst>
              <a:ext uri="{FF2B5EF4-FFF2-40B4-BE49-F238E27FC236}">
                <a16:creationId xmlns:a16="http://schemas.microsoft.com/office/drawing/2014/main" id="{64EB0D8B-D2F4-42D2-9065-C5C4D4AC573E}"/>
              </a:ext>
            </a:extLst>
          </p:cNvPr>
          <p:cNvSpPr/>
          <p:nvPr/>
        </p:nvSpPr>
        <p:spPr>
          <a:xfrm>
            <a:off x="5327034" y="1025778"/>
            <a:ext cx="2106165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2.</a:t>
            </a:r>
            <a:r>
              <a:rPr kumimoji="1" lang="ja-JP" altLang="en-US" sz="1050" b="1" kern="0" dirty="0">
                <a:solidFill>
                  <a:prstClr val="whit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洗車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のオーダーをする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BADB2EB8-C327-4C93-A45F-4CA82ED59A4E}"/>
              </a:ext>
            </a:extLst>
          </p:cNvPr>
          <p:cNvSpPr txBox="1"/>
          <p:nvPr/>
        </p:nvSpPr>
        <p:spPr>
          <a:xfrm>
            <a:off x="5314877" y="1315156"/>
            <a:ext cx="2106165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履歴から店舗・メニューを選択し、オーダーする</a:t>
            </a:r>
          </a:p>
        </p:txBody>
      </p: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7347C554-D5E0-425E-9F69-513C8247E519}"/>
              </a:ext>
            </a:extLst>
          </p:cNvPr>
          <p:cNvCxnSpPr>
            <a:cxnSpLocks/>
            <a:stCxn id="193" idx="6"/>
          </p:cNvCxnSpPr>
          <p:nvPr/>
        </p:nvCxnSpPr>
        <p:spPr>
          <a:xfrm>
            <a:off x="8390321" y="2774301"/>
            <a:ext cx="1350263" cy="1696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8" name="ホームベース 55">
            <a:extLst>
              <a:ext uri="{FF2B5EF4-FFF2-40B4-BE49-F238E27FC236}">
                <a16:creationId xmlns:a16="http://schemas.microsoft.com/office/drawing/2014/main" id="{9BE021BA-6DDB-4905-93E8-A362D896BCF8}"/>
              </a:ext>
            </a:extLst>
          </p:cNvPr>
          <p:cNvSpPr/>
          <p:nvPr/>
        </p:nvSpPr>
        <p:spPr>
          <a:xfrm>
            <a:off x="7499887" y="1025778"/>
            <a:ext cx="2142629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3.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決済する</a:t>
            </a:r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BB5A26E7-BE54-40EF-A9EA-E06B9655AAA5}"/>
              </a:ext>
            </a:extLst>
          </p:cNvPr>
          <p:cNvSpPr txBox="1"/>
          <p:nvPr/>
        </p:nvSpPr>
        <p:spPr>
          <a:xfrm>
            <a:off x="7499887" y="1315156"/>
            <a:ext cx="2141490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登録してあるクレジットカードで決済する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93" name="楕円 173">
            <a:extLst>
              <a:ext uri="{FF2B5EF4-FFF2-40B4-BE49-F238E27FC236}">
                <a16:creationId xmlns:a16="http://schemas.microsoft.com/office/drawing/2014/main" id="{67FB94A3-A38E-4120-B650-521B84D9145E}"/>
              </a:ext>
            </a:extLst>
          </p:cNvPr>
          <p:cNvSpPr/>
          <p:nvPr/>
        </p:nvSpPr>
        <p:spPr bwMode="auto">
          <a:xfrm>
            <a:off x="7853897" y="2506089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94" name="楕円 173">
            <a:extLst>
              <a:ext uri="{FF2B5EF4-FFF2-40B4-BE49-F238E27FC236}">
                <a16:creationId xmlns:a16="http://schemas.microsoft.com/office/drawing/2014/main" id="{E87F430D-E5FF-4C07-932F-37F44B13FA59}"/>
              </a:ext>
            </a:extLst>
          </p:cNvPr>
          <p:cNvSpPr/>
          <p:nvPr/>
        </p:nvSpPr>
        <p:spPr bwMode="auto">
          <a:xfrm>
            <a:off x="8729597" y="2506089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95" name="Rectangle 147">
            <a:extLst>
              <a:ext uri="{FF2B5EF4-FFF2-40B4-BE49-F238E27FC236}">
                <a16:creationId xmlns:a16="http://schemas.microsoft.com/office/drawing/2014/main" id="{ADBC3C3B-C7FF-4E4F-A0BF-EE4F840FF3A9}"/>
              </a:ext>
            </a:extLst>
          </p:cNvPr>
          <p:cNvSpPr/>
          <p:nvPr/>
        </p:nvSpPr>
        <p:spPr>
          <a:xfrm>
            <a:off x="7552733" y="3231355"/>
            <a:ext cx="110314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決済する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96" name="Rectangle 147">
            <a:extLst>
              <a:ext uri="{FF2B5EF4-FFF2-40B4-BE49-F238E27FC236}">
                <a16:creationId xmlns:a16="http://schemas.microsoft.com/office/drawing/2014/main" id="{C2593739-4B8A-4D4A-A14C-7BAF17CBE77D}"/>
              </a:ext>
            </a:extLst>
          </p:cNvPr>
          <p:cNvSpPr/>
          <p:nvPr/>
        </p:nvSpPr>
        <p:spPr>
          <a:xfrm>
            <a:off x="8404152" y="2081730"/>
            <a:ext cx="126686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プレオーダー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情報確認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631D18E2-7F5D-472A-BA06-CEC65A0B4839}"/>
              </a:ext>
            </a:extLst>
          </p:cNvPr>
          <p:cNvSpPr/>
          <p:nvPr/>
        </p:nvSpPr>
        <p:spPr bwMode="gray">
          <a:xfrm>
            <a:off x="7923459" y="1989000"/>
            <a:ext cx="252000" cy="252000"/>
          </a:xfrm>
          <a:prstGeom prst="rect">
            <a:avLst/>
          </a:prstGeom>
          <a:solidFill>
            <a:schemeClr val="tx1"/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en-US" altLang="ja-JP" sz="1200" b="1" kern="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A</a:t>
            </a:r>
            <a:endParaRPr kumimoji="1" lang="ja-JP" altLang="en-US" sz="1200" b="1" kern="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</p:txBody>
      </p: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458AB82B-3EB0-40B1-8A17-89D9E9521ECB}"/>
              </a:ext>
            </a:extLst>
          </p:cNvPr>
          <p:cNvCxnSpPr>
            <a:cxnSpLocks/>
          </p:cNvCxnSpPr>
          <p:nvPr/>
        </p:nvCxnSpPr>
        <p:spPr>
          <a:xfrm>
            <a:off x="8051021" y="2259000"/>
            <a:ext cx="0" cy="252000"/>
          </a:xfrm>
          <a:prstGeom prst="straightConnector1">
            <a:avLst/>
          </a:prstGeom>
          <a:noFill/>
          <a:ln w="730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7" name="テキスト ボックス 216">
            <a:extLst>
              <a:ext uri="{FF2B5EF4-FFF2-40B4-BE49-F238E27FC236}">
                <a16:creationId xmlns:a16="http://schemas.microsoft.com/office/drawing/2014/main" id="{FC1DF6DA-CDDF-469C-A0CA-17CB763D931C}"/>
              </a:ext>
            </a:extLst>
          </p:cNvPr>
          <p:cNvSpPr txBox="1"/>
          <p:nvPr/>
        </p:nvSpPr>
        <p:spPr>
          <a:xfrm>
            <a:off x="9687491" y="1315156"/>
            <a:ext cx="2120582" cy="34677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noFill/>
            <a:prstDash val="solid"/>
          </a:ln>
        </p:spPr>
        <p:txBody>
          <a:bodyPr lIns="72000" tIns="36000" rIns="72000" bIns="0"/>
          <a:lstStyle/>
          <a:p>
            <a:pPr marL="0" marR="0" lvl="0" indent="0" defTabSz="7366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プレオーダーした店舗に来店する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18" name="ホームベース 130">
            <a:extLst>
              <a:ext uri="{FF2B5EF4-FFF2-40B4-BE49-F238E27FC236}">
                <a16:creationId xmlns:a16="http://schemas.microsoft.com/office/drawing/2014/main" id="{74E60E49-E309-4A61-B0F1-B82ECA6EEECA}"/>
              </a:ext>
            </a:extLst>
          </p:cNvPr>
          <p:cNvSpPr/>
          <p:nvPr/>
        </p:nvSpPr>
        <p:spPr>
          <a:xfrm>
            <a:off x="9687491" y="1025778"/>
            <a:ext cx="2120582" cy="231477"/>
          </a:xfrm>
          <a:prstGeom prst="homePlate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marL="0" marR="0" lvl="0" indent="0" algn="ctr" defTabSz="736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1.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店舗へ行く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24" name="Rectangle 147">
            <a:extLst>
              <a:ext uri="{FF2B5EF4-FFF2-40B4-BE49-F238E27FC236}">
                <a16:creationId xmlns:a16="http://schemas.microsoft.com/office/drawing/2014/main" id="{0EB7B33C-4984-406A-8988-D0D1C1124F04}"/>
              </a:ext>
            </a:extLst>
          </p:cNvPr>
          <p:cNvSpPr/>
          <p:nvPr/>
        </p:nvSpPr>
        <p:spPr>
          <a:xfrm>
            <a:off x="10113858" y="2241355"/>
            <a:ext cx="110314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ナビ案内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28" name="Rectangle 147">
            <a:extLst>
              <a:ext uri="{FF2B5EF4-FFF2-40B4-BE49-F238E27FC236}">
                <a16:creationId xmlns:a16="http://schemas.microsoft.com/office/drawing/2014/main" id="{67AD48B1-7F53-467D-A9E3-52F544CC5D4F}"/>
              </a:ext>
            </a:extLst>
          </p:cNvPr>
          <p:cNvSpPr/>
          <p:nvPr/>
        </p:nvSpPr>
        <p:spPr>
          <a:xfrm>
            <a:off x="9356132" y="3231355"/>
            <a:ext cx="1266869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店舗確認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232" name="コネクタ: カギ線 231">
            <a:extLst>
              <a:ext uri="{FF2B5EF4-FFF2-40B4-BE49-F238E27FC236}">
                <a16:creationId xmlns:a16="http://schemas.microsoft.com/office/drawing/2014/main" id="{E136E18E-FF4B-4EE5-BE25-0023CA5530A1}"/>
              </a:ext>
            </a:extLst>
          </p:cNvPr>
          <p:cNvCxnSpPr>
            <a:cxnSpLocks/>
            <a:stCxn id="129" idx="6"/>
            <a:endCxn id="149" idx="2"/>
          </p:cNvCxnSpPr>
          <p:nvPr/>
        </p:nvCxnSpPr>
        <p:spPr>
          <a:xfrm>
            <a:off x="2088400" y="2103973"/>
            <a:ext cx="1238491" cy="670328"/>
          </a:xfrm>
          <a:prstGeom prst="bentConnector3">
            <a:avLst>
              <a:gd name="adj1" fmla="val 50000"/>
            </a:avLst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3" name="コネクタ: カギ線 232">
            <a:extLst>
              <a:ext uri="{FF2B5EF4-FFF2-40B4-BE49-F238E27FC236}">
                <a16:creationId xmlns:a16="http://schemas.microsoft.com/office/drawing/2014/main" id="{B9A37088-505E-4DAD-A17D-6351EAF6A84F}"/>
              </a:ext>
            </a:extLst>
          </p:cNvPr>
          <p:cNvCxnSpPr>
            <a:cxnSpLocks/>
            <a:stCxn id="171" idx="6"/>
            <a:endCxn id="149" idx="2"/>
          </p:cNvCxnSpPr>
          <p:nvPr/>
        </p:nvCxnSpPr>
        <p:spPr>
          <a:xfrm flipV="1">
            <a:off x="2088400" y="2774301"/>
            <a:ext cx="1238491" cy="645505"/>
          </a:xfrm>
          <a:prstGeom prst="bentConnector3">
            <a:avLst>
              <a:gd name="adj1" fmla="val 50000"/>
            </a:avLst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4" name="直線矢印コネクタ 233">
            <a:extLst>
              <a:ext uri="{FF2B5EF4-FFF2-40B4-BE49-F238E27FC236}">
                <a16:creationId xmlns:a16="http://schemas.microsoft.com/office/drawing/2014/main" id="{4D234351-CF26-4D79-BF75-BC0B58C5300A}"/>
              </a:ext>
            </a:extLst>
          </p:cNvPr>
          <p:cNvCxnSpPr>
            <a:cxnSpLocks/>
            <a:stCxn id="147" idx="6"/>
            <a:endCxn id="168" idx="2"/>
          </p:cNvCxnSpPr>
          <p:nvPr/>
        </p:nvCxnSpPr>
        <p:spPr>
          <a:xfrm>
            <a:off x="4813563" y="2770915"/>
            <a:ext cx="694466" cy="3386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" name="Rectangle 147">
            <a:extLst>
              <a:ext uri="{FF2B5EF4-FFF2-40B4-BE49-F238E27FC236}">
                <a16:creationId xmlns:a16="http://schemas.microsoft.com/office/drawing/2014/main" id="{BB44DF70-E269-40C3-A089-A2615ADFCDCA}"/>
              </a:ext>
            </a:extLst>
          </p:cNvPr>
          <p:cNvSpPr/>
          <p:nvPr/>
        </p:nvSpPr>
        <p:spPr>
          <a:xfrm>
            <a:off x="11751551" y="1011545"/>
            <a:ext cx="31149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ja-JP" sz="14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…</a:t>
            </a:r>
            <a:endParaRPr kumimoji="1" lang="ja" altLang="en-US" sz="1400" b="1" dirty="0">
              <a:solidFill>
                <a:schemeClr val="bg2">
                  <a:lumMod val="7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38" name="Rectangle 147">
            <a:extLst>
              <a:ext uri="{FF2B5EF4-FFF2-40B4-BE49-F238E27FC236}">
                <a16:creationId xmlns:a16="http://schemas.microsoft.com/office/drawing/2014/main" id="{8DD7B544-90C8-4076-9482-47F7B8C86B67}"/>
              </a:ext>
            </a:extLst>
          </p:cNvPr>
          <p:cNvSpPr/>
          <p:nvPr/>
        </p:nvSpPr>
        <p:spPr>
          <a:xfrm>
            <a:off x="11751551" y="1340141"/>
            <a:ext cx="31149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ja-JP" sz="14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…</a:t>
            </a:r>
            <a:endParaRPr kumimoji="1" lang="ja" altLang="en-US" sz="1400" b="1" dirty="0">
              <a:solidFill>
                <a:schemeClr val="bg2">
                  <a:lumMod val="7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0DBDC874-7F5B-404A-ABAA-B27F387F8564}"/>
              </a:ext>
            </a:extLst>
          </p:cNvPr>
          <p:cNvCxnSpPr>
            <a:cxnSpLocks/>
            <a:stCxn id="149" idx="6"/>
            <a:endCxn id="147" idx="2"/>
          </p:cNvCxnSpPr>
          <p:nvPr/>
        </p:nvCxnSpPr>
        <p:spPr>
          <a:xfrm flipV="1">
            <a:off x="3863315" y="2770915"/>
            <a:ext cx="413824" cy="3386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29AAE97-1628-4032-AA73-E4AFA4435612}"/>
              </a:ext>
            </a:extLst>
          </p:cNvPr>
          <p:cNvGrpSpPr/>
          <p:nvPr/>
        </p:nvGrpSpPr>
        <p:grpSpPr>
          <a:xfrm>
            <a:off x="1551976" y="2506673"/>
            <a:ext cx="536424" cy="536424"/>
            <a:chOff x="1284604" y="2887189"/>
            <a:chExt cx="536424" cy="536424"/>
          </a:xfrm>
        </p:grpSpPr>
        <p:sp>
          <p:nvSpPr>
            <p:cNvPr id="134" name="楕円 133">
              <a:extLst>
                <a:ext uri="{FF2B5EF4-FFF2-40B4-BE49-F238E27FC236}">
                  <a16:creationId xmlns:a16="http://schemas.microsoft.com/office/drawing/2014/main" id="{2F010C3A-DD5E-449D-BAFC-6D90B7E459E5}"/>
                </a:ext>
              </a:extLst>
            </p:cNvPr>
            <p:cNvSpPr/>
            <p:nvPr/>
          </p:nvSpPr>
          <p:spPr bwMode="auto">
            <a:xfrm>
              <a:off x="1284604" y="2887189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D222B86B-81A0-44D5-B933-0C5F4F8C0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48"/>
            <a:stretch/>
          </p:blipFill>
          <p:spPr>
            <a:xfrm>
              <a:off x="1360246" y="3002529"/>
              <a:ext cx="371772" cy="314338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C75C951-3BAA-4E72-855F-2B7E4FA973B7}"/>
              </a:ext>
            </a:extLst>
          </p:cNvPr>
          <p:cNvGrpSpPr/>
          <p:nvPr/>
        </p:nvGrpSpPr>
        <p:grpSpPr>
          <a:xfrm>
            <a:off x="1551976" y="1835761"/>
            <a:ext cx="548219" cy="536424"/>
            <a:chOff x="1284604" y="2111450"/>
            <a:chExt cx="548219" cy="536424"/>
          </a:xfrm>
        </p:grpSpPr>
        <p:sp>
          <p:nvSpPr>
            <p:cNvPr id="129" name="楕円 128">
              <a:extLst>
                <a:ext uri="{FF2B5EF4-FFF2-40B4-BE49-F238E27FC236}">
                  <a16:creationId xmlns:a16="http://schemas.microsoft.com/office/drawing/2014/main" id="{98224C4C-070E-4067-A3E3-8B2B88F1B2C2}"/>
                </a:ext>
              </a:extLst>
            </p:cNvPr>
            <p:cNvSpPr/>
            <p:nvPr/>
          </p:nvSpPr>
          <p:spPr bwMode="auto">
            <a:xfrm>
              <a:off x="1284604" y="2111450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36AFE9F-D0AB-478C-93C8-AD1AC2263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12"/>
            <a:stretch/>
          </p:blipFill>
          <p:spPr>
            <a:xfrm>
              <a:off x="1284797" y="2161075"/>
              <a:ext cx="548026" cy="425751"/>
            </a:xfrm>
            <a:prstGeom prst="rect">
              <a:avLst/>
            </a:prstGeom>
          </p:spPr>
        </p:pic>
      </p:grpSp>
      <p:pic>
        <p:nvPicPr>
          <p:cNvPr id="274" name="図 273">
            <a:extLst>
              <a:ext uri="{FF2B5EF4-FFF2-40B4-BE49-F238E27FC236}">
                <a16:creationId xmlns:a16="http://schemas.microsoft.com/office/drawing/2014/main" id="{21CBDA27-A0BC-4456-821F-5AF158C946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5"/>
          <a:stretch/>
        </p:blipFill>
        <p:spPr>
          <a:xfrm>
            <a:off x="7912282" y="2580446"/>
            <a:ext cx="419654" cy="362015"/>
          </a:xfrm>
          <a:prstGeom prst="rect">
            <a:avLst/>
          </a:prstGeom>
        </p:spPr>
      </p:pic>
      <p:pic>
        <p:nvPicPr>
          <p:cNvPr id="281" name="図 280">
            <a:extLst>
              <a:ext uri="{FF2B5EF4-FFF2-40B4-BE49-F238E27FC236}">
                <a16:creationId xmlns:a16="http://schemas.microsoft.com/office/drawing/2014/main" id="{3DB732C7-42D8-444B-B8C9-38C9B810AD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3"/>
          <a:stretch/>
        </p:blipFill>
        <p:spPr>
          <a:xfrm>
            <a:off x="11099878" y="2555634"/>
            <a:ext cx="490882" cy="366872"/>
          </a:xfrm>
          <a:prstGeom prst="rect">
            <a:avLst/>
          </a:prstGeom>
        </p:spPr>
      </p:pic>
      <p:pic>
        <p:nvPicPr>
          <p:cNvPr id="282" name="図 281">
            <a:extLst>
              <a:ext uri="{FF2B5EF4-FFF2-40B4-BE49-F238E27FC236}">
                <a16:creationId xmlns:a16="http://schemas.microsoft.com/office/drawing/2014/main" id="{619C8AAD-2477-4E5C-AD3E-991E3A47CD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7"/>
          <a:stretch/>
        </p:blipFill>
        <p:spPr>
          <a:xfrm>
            <a:off x="8774843" y="2580446"/>
            <a:ext cx="445932" cy="360416"/>
          </a:xfrm>
          <a:prstGeom prst="rect">
            <a:avLst/>
          </a:prstGeom>
        </p:spPr>
      </p:pic>
      <p:pic>
        <p:nvPicPr>
          <p:cNvPr id="283" name="図 282">
            <a:extLst>
              <a:ext uri="{FF2B5EF4-FFF2-40B4-BE49-F238E27FC236}">
                <a16:creationId xmlns:a16="http://schemas.microsoft.com/office/drawing/2014/main" id="{42358097-152E-41D6-9414-B3FF7AD0379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6"/>
          <a:stretch/>
        </p:blipFill>
        <p:spPr>
          <a:xfrm>
            <a:off x="10457774" y="2590954"/>
            <a:ext cx="447864" cy="374118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0CF8E56-E87D-4FA6-8523-55F5E862A053}"/>
              </a:ext>
            </a:extLst>
          </p:cNvPr>
          <p:cNvGrpSpPr/>
          <p:nvPr/>
        </p:nvGrpSpPr>
        <p:grpSpPr>
          <a:xfrm>
            <a:off x="3155666" y="2506089"/>
            <a:ext cx="911981" cy="820789"/>
            <a:chOff x="2410068" y="2506089"/>
            <a:chExt cx="911981" cy="820789"/>
          </a:xfrm>
        </p:grpSpPr>
        <p:sp>
          <p:nvSpPr>
            <p:cNvPr id="146" name="Rectangle 147">
              <a:extLst>
                <a:ext uri="{FF2B5EF4-FFF2-40B4-BE49-F238E27FC236}">
                  <a16:creationId xmlns:a16="http://schemas.microsoft.com/office/drawing/2014/main" id="{C6A990C2-E82B-488A-987C-364EC750B8CF}"/>
                </a:ext>
              </a:extLst>
            </p:cNvPr>
            <p:cNvSpPr/>
            <p:nvPr/>
          </p:nvSpPr>
          <p:spPr>
            <a:xfrm>
              <a:off x="2410068" y="3080657"/>
              <a:ext cx="91198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アプリ起動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49" name="楕円 148">
              <a:extLst>
                <a:ext uri="{FF2B5EF4-FFF2-40B4-BE49-F238E27FC236}">
                  <a16:creationId xmlns:a16="http://schemas.microsoft.com/office/drawing/2014/main" id="{A46C303A-D215-4012-BB8B-04F46E7BE13B}"/>
                </a:ext>
              </a:extLst>
            </p:cNvPr>
            <p:cNvSpPr/>
            <p:nvPr/>
          </p:nvSpPr>
          <p:spPr bwMode="auto">
            <a:xfrm>
              <a:off x="2581293" y="2506089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341AA969-3CD2-4200-8B0D-EC2E7573A68D}"/>
                </a:ext>
              </a:extLst>
            </p:cNvPr>
            <p:cNvGrpSpPr/>
            <p:nvPr/>
          </p:nvGrpSpPr>
          <p:grpSpPr>
            <a:xfrm>
              <a:off x="2667054" y="2599666"/>
              <a:ext cx="395926" cy="338938"/>
              <a:chOff x="2667054" y="2599666"/>
              <a:chExt cx="403392" cy="338938"/>
            </a:xfrm>
          </p:grpSpPr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51E3524A-62BF-4A87-A040-B0F0467E9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78"/>
              <a:stretch/>
            </p:blipFill>
            <p:spPr>
              <a:xfrm>
                <a:off x="2667054" y="2599666"/>
                <a:ext cx="403392" cy="338938"/>
              </a:xfrm>
              <a:prstGeom prst="rect">
                <a:avLst/>
              </a:prstGeom>
            </p:spPr>
          </p:pic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C478588E-5955-45B9-AE96-75433BB20382}"/>
                  </a:ext>
                </a:extLst>
              </p:cNvPr>
              <p:cNvSpPr/>
              <p:nvPr/>
            </p:nvSpPr>
            <p:spPr bwMode="gray">
              <a:xfrm>
                <a:off x="2759664" y="2680227"/>
                <a:ext cx="130534" cy="14597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sp>
        <p:nvSpPr>
          <p:cNvPr id="171" name="楕円 170">
            <a:extLst>
              <a:ext uri="{FF2B5EF4-FFF2-40B4-BE49-F238E27FC236}">
                <a16:creationId xmlns:a16="http://schemas.microsoft.com/office/drawing/2014/main" id="{ACB04561-FC23-41EA-A573-FFF0E00E8CC5}"/>
              </a:ext>
            </a:extLst>
          </p:cNvPr>
          <p:cNvSpPr/>
          <p:nvPr/>
        </p:nvSpPr>
        <p:spPr bwMode="auto">
          <a:xfrm>
            <a:off x="1551976" y="3151594"/>
            <a:ext cx="536424" cy="536424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76A20C4E-6908-4ECF-BC13-694F51BC7D4A}"/>
              </a:ext>
            </a:extLst>
          </p:cNvPr>
          <p:cNvCxnSpPr>
            <a:cxnSpLocks/>
            <a:stCxn id="134" idx="6"/>
            <a:endCxn id="149" idx="2"/>
          </p:cNvCxnSpPr>
          <p:nvPr/>
        </p:nvCxnSpPr>
        <p:spPr>
          <a:xfrm flipV="1">
            <a:off x="2088400" y="2774301"/>
            <a:ext cx="1238491" cy="584"/>
          </a:xfrm>
          <a:prstGeom prst="straightConnector1">
            <a:avLst/>
          </a:prstGeom>
          <a:noFill/>
          <a:ln w="730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EA0D3D07-0225-4822-B2A8-7C4A75E630CB}"/>
              </a:ext>
            </a:extLst>
          </p:cNvPr>
          <p:cNvGrpSpPr/>
          <p:nvPr/>
        </p:nvGrpSpPr>
        <p:grpSpPr>
          <a:xfrm>
            <a:off x="1560766" y="3207399"/>
            <a:ext cx="506199" cy="389705"/>
            <a:chOff x="8269964" y="2531221"/>
            <a:chExt cx="506199" cy="389705"/>
          </a:xfrm>
        </p:grpSpPr>
        <p:pic>
          <p:nvPicPr>
            <p:cNvPr id="204" name="図 203">
              <a:extLst>
                <a:ext uri="{FF2B5EF4-FFF2-40B4-BE49-F238E27FC236}">
                  <a16:creationId xmlns:a16="http://schemas.microsoft.com/office/drawing/2014/main" id="{EC8C1475-C03E-4FC1-8DD4-2EEE3E88C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13"/>
            <a:stretch/>
          </p:blipFill>
          <p:spPr>
            <a:xfrm>
              <a:off x="8269964" y="2531221"/>
              <a:ext cx="506199" cy="389705"/>
            </a:xfrm>
            <a:prstGeom prst="rect">
              <a:avLst/>
            </a:prstGeom>
          </p:spPr>
        </p:pic>
        <p:sp>
          <p:nvSpPr>
            <p:cNvPr id="205" name="四角形: 角を丸くする 204">
              <a:extLst>
                <a:ext uri="{FF2B5EF4-FFF2-40B4-BE49-F238E27FC236}">
                  <a16:creationId xmlns:a16="http://schemas.microsoft.com/office/drawing/2014/main" id="{2DA11C0D-922E-4806-838E-E78E77B25571}"/>
                </a:ext>
              </a:extLst>
            </p:cNvPr>
            <p:cNvSpPr/>
            <p:nvPr/>
          </p:nvSpPr>
          <p:spPr bwMode="gray">
            <a:xfrm>
              <a:off x="8343430" y="2628497"/>
              <a:ext cx="340196" cy="84542"/>
            </a:xfrm>
            <a:prstGeom prst="roundRect">
              <a:avLst>
                <a:gd name="adj" fmla="val 60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206" name="四角形: 角を丸くする 205">
              <a:extLst>
                <a:ext uri="{FF2B5EF4-FFF2-40B4-BE49-F238E27FC236}">
                  <a16:creationId xmlns:a16="http://schemas.microsoft.com/office/drawing/2014/main" id="{5EBE8463-FBC2-44F3-A7F6-F6B65010451F}"/>
                </a:ext>
              </a:extLst>
            </p:cNvPr>
            <p:cNvSpPr/>
            <p:nvPr/>
          </p:nvSpPr>
          <p:spPr bwMode="gray">
            <a:xfrm>
              <a:off x="8375969" y="2713266"/>
              <a:ext cx="275906" cy="158522"/>
            </a:xfrm>
            <a:prstGeom prst="roundRect">
              <a:avLst>
                <a:gd name="adj" fmla="val 60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207" name="四角形: 角を丸くする 206">
              <a:extLst>
                <a:ext uri="{FF2B5EF4-FFF2-40B4-BE49-F238E27FC236}">
                  <a16:creationId xmlns:a16="http://schemas.microsoft.com/office/drawing/2014/main" id="{33FAFFCE-9A05-40C5-880E-647B2EE00C81}"/>
                </a:ext>
              </a:extLst>
            </p:cNvPr>
            <p:cNvSpPr/>
            <p:nvPr/>
          </p:nvSpPr>
          <p:spPr bwMode="gray">
            <a:xfrm>
              <a:off x="8651813" y="2803526"/>
              <a:ext cx="49274" cy="68261"/>
            </a:xfrm>
            <a:prstGeom prst="roundRect">
              <a:avLst>
                <a:gd name="adj" fmla="val 60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1" lang="ja-JP" altLang="en-US" sz="1600" kern="0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208" name="Rectangle 147">
            <a:extLst>
              <a:ext uri="{FF2B5EF4-FFF2-40B4-BE49-F238E27FC236}">
                <a16:creationId xmlns:a16="http://schemas.microsoft.com/office/drawing/2014/main" id="{8964DE1E-A184-4FD8-83D8-945390E3EF7B}"/>
              </a:ext>
            </a:extLst>
          </p:cNvPr>
          <p:cNvSpPr/>
          <p:nvPr/>
        </p:nvSpPr>
        <p:spPr>
          <a:xfrm>
            <a:off x="780069" y="1927770"/>
            <a:ext cx="9119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プッシュ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通知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9" name="Rectangle 147">
            <a:extLst>
              <a:ext uri="{FF2B5EF4-FFF2-40B4-BE49-F238E27FC236}">
                <a16:creationId xmlns:a16="http://schemas.microsoft.com/office/drawing/2014/main" id="{F785CE72-7D70-4DE6-BC0D-4CF1BDBF2668}"/>
              </a:ext>
            </a:extLst>
          </p:cNvPr>
          <p:cNvSpPr/>
          <p:nvPr/>
        </p:nvSpPr>
        <p:spPr>
          <a:xfrm>
            <a:off x="780069" y="2656645"/>
            <a:ext cx="911981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自然想起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10" name="Rectangle 147">
            <a:extLst>
              <a:ext uri="{FF2B5EF4-FFF2-40B4-BE49-F238E27FC236}">
                <a16:creationId xmlns:a16="http://schemas.microsoft.com/office/drawing/2014/main" id="{D0E0D51E-98B9-4EAD-941C-E5A3BD934487}"/>
              </a:ext>
            </a:extLst>
          </p:cNvPr>
          <p:cNvSpPr/>
          <p:nvPr/>
        </p:nvSpPr>
        <p:spPr>
          <a:xfrm>
            <a:off x="780069" y="3251372"/>
            <a:ext cx="9119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店舗での</a:t>
            </a:r>
            <a:endParaRPr kumimoji="1" lang="en-US" altLang="ja-JP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  <a:p>
            <a:pPr algn="ctr" eaLnBrk="0" hangingPunct="0"/>
            <a:r>
              <a:rPr kumimoji="1" lang="ja-JP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想起</a:t>
            </a:r>
            <a:endParaRPr kumimoji="1" lang="ja" altLang="en-US" sz="1000" b="1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785CF48-01CE-4894-8421-C31C50785A16}"/>
              </a:ext>
            </a:extLst>
          </p:cNvPr>
          <p:cNvGrpSpPr/>
          <p:nvPr/>
        </p:nvGrpSpPr>
        <p:grpSpPr>
          <a:xfrm>
            <a:off x="4044191" y="2057931"/>
            <a:ext cx="1103140" cy="981196"/>
            <a:chOff x="3846517" y="2057931"/>
            <a:chExt cx="1103140" cy="981196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BCE11D6B-36BC-4E19-BEFE-38A52580C5DE}"/>
                </a:ext>
              </a:extLst>
            </p:cNvPr>
            <p:cNvGrpSpPr/>
            <p:nvPr/>
          </p:nvGrpSpPr>
          <p:grpSpPr>
            <a:xfrm>
              <a:off x="3846517" y="2057931"/>
              <a:ext cx="1103140" cy="981196"/>
              <a:chOff x="2848052" y="2029650"/>
              <a:chExt cx="1103140" cy="981196"/>
            </a:xfrm>
          </p:grpSpPr>
          <p:sp>
            <p:nvSpPr>
              <p:cNvPr id="147" name="楕円 171">
                <a:extLst>
                  <a:ext uri="{FF2B5EF4-FFF2-40B4-BE49-F238E27FC236}">
                    <a16:creationId xmlns:a16="http://schemas.microsoft.com/office/drawing/2014/main" id="{B0638A06-FD7D-44B2-A903-76C23EAF6AE6}"/>
                  </a:ext>
                </a:extLst>
              </p:cNvPr>
              <p:cNvSpPr/>
              <p:nvPr/>
            </p:nvSpPr>
            <p:spPr bwMode="auto">
              <a:xfrm>
                <a:off x="3081000" y="2474422"/>
                <a:ext cx="536424" cy="536424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53" name="楕円 152">
                <a:extLst>
                  <a:ext uri="{FF2B5EF4-FFF2-40B4-BE49-F238E27FC236}">
                    <a16:creationId xmlns:a16="http://schemas.microsoft.com/office/drawing/2014/main" id="{79D23EF0-9FE5-49D3-9573-392A3EE55B1A}"/>
                  </a:ext>
                </a:extLst>
              </p:cNvPr>
              <p:cNvSpPr/>
              <p:nvPr/>
            </p:nvSpPr>
            <p:spPr bwMode="gray">
              <a:xfrm>
                <a:off x="3354852" y="2636408"/>
                <a:ext cx="150362" cy="120691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50" name="Rectangle 147">
                <a:extLst>
                  <a:ext uri="{FF2B5EF4-FFF2-40B4-BE49-F238E27FC236}">
                    <a16:creationId xmlns:a16="http://schemas.microsoft.com/office/drawing/2014/main" id="{B2167447-12A3-495F-B34C-15B7FF9FDE0D}"/>
                  </a:ext>
                </a:extLst>
              </p:cNvPr>
              <p:cNvSpPr/>
              <p:nvPr/>
            </p:nvSpPr>
            <p:spPr>
              <a:xfrm>
                <a:off x="2848052" y="2029650"/>
                <a:ext cx="11031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ホームを</a:t>
                </a:r>
                <a:endParaRPr kumimoji="1" lang="en-US" altLang="ja-JP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  <a:p>
                <a:pPr algn="ctr" eaLnBrk="0" hangingPunct="0"/>
                <a:r>
                  <a:rPr kumimoji="1" lang="ja-JP" altLang="en-US" sz="1000" b="1" dirty="0">
                    <a:solidFill>
                      <a:srgbClr val="00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+mn-cs"/>
                  </a:rPr>
                  <a:t>確認</a:t>
                </a:r>
                <a:endParaRPr kumimoji="1" lang="ja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5B5BD0B-7410-4FB8-B735-933725B67A2D}"/>
                </a:ext>
              </a:extLst>
            </p:cNvPr>
            <p:cNvGrpSpPr/>
            <p:nvPr/>
          </p:nvGrpSpPr>
          <p:grpSpPr>
            <a:xfrm>
              <a:off x="4119751" y="2564342"/>
              <a:ext cx="463943" cy="397620"/>
              <a:chOff x="4121339" y="2562754"/>
              <a:chExt cx="463943" cy="397620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9B2B2C14-AD57-4D9F-834E-AC6CC3BA2E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296"/>
              <a:stretch/>
            </p:blipFill>
            <p:spPr>
              <a:xfrm>
                <a:off x="4121339" y="2562754"/>
                <a:ext cx="463943" cy="397620"/>
              </a:xfrm>
              <a:prstGeom prst="rect">
                <a:avLst/>
              </a:prstGeom>
            </p:spPr>
          </p:pic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BCC6EE3E-E84B-4171-987E-9ECB1CFF45A0}"/>
                  </a:ext>
                </a:extLst>
              </p:cNvPr>
              <p:cNvSpPr/>
              <p:nvPr/>
            </p:nvSpPr>
            <p:spPr bwMode="gray">
              <a:xfrm>
                <a:off x="4287474" y="2637753"/>
                <a:ext cx="133714" cy="8115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B3C65B51-81A2-4E1A-B156-78317DC47731}"/>
                  </a:ext>
                </a:extLst>
              </p:cNvPr>
              <p:cNvSpPr/>
              <p:nvPr/>
            </p:nvSpPr>
            <p:spPr bwMode="gray">
              <a:xfrm>
                <a:off x="4287474" y="2738261"/>
                <a:ext cx="133714" cy="471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78" name="正方形/長方形 177">
                <a:extLst>
                  <a:ext uri="{FF2B5EF4-FFF2-40B4-BE49-F238E27FC236}">
                    <a16:creationId xmlns:a16="http://schemas.microsoft.com/office/drawing/2014/main" id="{FCC08259-5CED-4E3D-B804-45471B0ACB2B}"/>
                  </a:ext>
                </a:extLst>
              </p:cNvPr>
              <p:cNvSpPr/>
              <p:nvPr/>
            </p:nvSpPr>
            <p:spPr bwMode="gray">
              <a:xfrm>
                <a:off x="4287474" y="2803688"/>
                <a:ext cx="133714" cy="471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95000"/>
                    <a:lumOff val="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1600" kern="0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62751BF0-2B20-4B76-82F4-413A58BA5638}"/>
              </a:ext>
            </a:extLst>
          </p:cNvPr>
          <p:cNvGrpSpPr/>
          <p:nvPr/>
        </p:nvGrpSpPr>
        <p:grpSpPr>
          <a:xfrm>
            <a:off x="5229160" y="2506089"/>
            <a:ext cx="1103140" cy="853286"/>
            <a:chOff x="5823628" y="2506089"/>
            <a:chExt cx="1103140" cy="853286"/>
          </a:xfrm>
        </p:grpSpPr>
        <p:sp>
          <p:nvSpPr>
            <p:cNvPr id="167" name="Rectangle 147">
              <a:extLst>
                <a:ext uri="{FF2B5EF4-FFF2-40B4-BE49-F238E27FC236}">
                  <a16:creationId xmlns:a16="http://schemas.microsoft.com/office/drawing/2014/main" id="{BFDE7D08-5903-4E18-BF35-1462D06C99AF}"/>
                </a:ext>
              </a:extLst>
            </p:cNvPr>
            <p:cNvSpPr/>
            <p:nvPr/>
          </p:nvSpPr>
          <p:spPr>
            <a:xfrm>
              <a:off x="5823628" y="3113154"/>
              <a:ext cx="11031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履歴確認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68" name="楕円 173">
              <a:extLst>
                <a:ext uri="{FF2B5EF4-FFF2-40B4-BE49-F238E27FC236}">
                  <a16:creationId xmlns:a16="http://schemas.microsoft.com/office/drawing/2014/main" id="{5BB75A3F-812F-4D35-886E-1B4517A6D557}"/>
                </a:ext>
              </a:extLst>
            </p:cNvPr>
            <p:cNvSpPr/>
            <p:nvPr/>
          </p:nvSpPr>
          <p:spPr bwMode="auto">
            <a:xfrm>
              <a:off x="6102497" y="2506089"/>
              <a:ext cx="536424" cy="536424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653E7FEF-555A-418B-BE3D-30365EE6DB04}"/>
              </a:ext>
            </a:extLst>
          </p:cNvPr>
          <p:cNvGrpSpPr/>
          <p:nvPr/>
        </p:nvGrpSpPr>
        <p:grpSpPr>
          <a:xfrm>
            <a:off x="126819" y="5475658"/>
            <a:ext cx="11919948" cy="859662"/>
            <a:chOff x="126819" y="5475658"/>
            <a:chExt cx="11945345" cy="859662"/>
          </a:xfrm>
        </p:grpSpPr>
        <p:sp>
          <p:nvSpPr>
            <p:cNvPr id="409" name="Line 94">
              <a:extLst>
                <a:ext uri="{FF2B5EF4-FFF2-40B4-BE49-F238E27FC236}">
                  <a16:creationId xmlns:a16="http://schemas.microsoft.com/office/drawing/2014/main" id="{F8B8FE2B-9CDD-4D04-A366-4D296A14F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19" y="6335320"/>
              <a:ext cx="11926951" cy="0"/>
            </a:xfrm>
            <a:prstGeom prst="line">
              <a:avLst/>
            </a:prstGeom>
            <a:noFill/>
            <a:ln w="317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10" name="Line 94">
              <a:extLst>
                <a:ext uri="{FF2B5EF4-FFF2-40B4-BE49-F238E27FC236}">
                  <a16:creationId xmlns:a16="http://schemas.microsoft.com/office/drawing/2014/main" id="{CDB9344D-30C8-4C80-B163-5F1A7280C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13" y="5475658"/>
              <a:ext cx="11926951" cy="0"/>
            </a:xfrm>
            <a:prstGeom prst="line">
              <a:avLst/>
            </a:prstGeom>
            <a:noFill/>
            <a:ln w="317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15" name="グループ化 414">
            <a:extLst>
              <a:ext uri="{FF2B5EF4-FFF2-40B4-BE49-F238E27FC236}">
                <a16:creationId xmlns:a16="http://schemas.microsoft.com/office/drawing/2014/main" id="{E6BFE5E7-7564-4448-97ED-A01C5F999A2E}"/>
              </a:ext>
            </a:extLst>
          </p:cNvPr>
          <p:cNvGrpSpPr/>
          <p:nvPr/>
        </p:nvGrpSpPr>
        <p:grpSpPr>
          <a:xfrm>
            <a:off x="866870" y="5546023"/>
            <a:ext cx="8827881" cy="1221977"/>
            <a:chOff x="866870" y="5344641"/>
            <a:chExt cx="8827881" cy="1221977"/>
          </a:xfrm>
        </p:grpSpPr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151FEB2-7B46-4B1F-99A5-A48E2B7BA04D}"/>
                </a:ext>
              </a:extLst>
            </p:cNvPr>
            <p:cNvSpPr txBox="1"/>
            <p:nvPr/>
          </p:nvSpPr>
          <p:spPr>
            <a:xfrm>
              <a:off x="3239285" y="6062618"/>
              <a:ext cx="2073296" cy="5040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72000" tIns="108000" rIns="72000" anchor="ctr" anchorCtr="0"/>
            <a:lstStyle>
              <a:defPPr>
                <a:defRPr lang="ja-JP"/>
              </a:defPPr>
              <a:lvl1pPr marL="92075" indent="-92075" ea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lvl="0" defTabSz="736600" fontAlgn="auto">
                <a:spcAft>
                  <a:spcPts val="0"/>
                </a:spcAft>
                <a:defRPr/>
              </a:pPr>
              <a:r>
                <a:rPr kumimoji="1" lang="ja-JP" altLang="en-US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ログイン率（月次／〇日以内）</a:t>
              </a:r>
              <a:endParaRPr kumimoji="1" lang="en-US" altLang="ja-JP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670C823D-FDFA-40AA-86CE-409277A47B37}"/>
                </a:ext>
              </a:extLst>
            </p:cNvPr>
            <p:cNvSpPr txBox="1"/>
            <p:nvPr/>
          </p:nvSpPr>
          <p:spPr>
            <a:xfrm>
              <a:off x="986434" y="6062618"/>
              <a:ext cx="2073296" cy="5040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72000" tIns="108000" rIns="72000" anchor="ctr" anchorCtr="0"/>
            <a:lstStyle>
              <a:defPPr>
                <a:defRPr lang="ja-JP"/>
              </a:defPPr>
              <a:lvl1pPr marL="92075" indent="-92075" ea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プッシュ通知反応率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:a16="http://schemas.microsoft.com/office/drawing/2014/main" id="{728B55EF-6D2A-4078-8C6A-2C3F0AF2FE7B}"/>
                </a:ext>
              </a:extLst>
            </p:cNvPr>
            <p:cNvSpPr/>
            <p:nvPr/>
          </p:nvSpPr>
          <p:spPr>
            <a:xfrm>
              <a:off x="5327548" y="5344641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サービス利用可能店舗案内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3" name="テキスト ボックス 422">
              <a:extLst>
                <a:ext uri="{FF2B5EF4-FFF2-40B4-BE49-F238E27FC236}">
                  <a16:creationId xmlns:a16="http://schemas.microsoft.com/office/drawing/2014/main" id="{E54D9C2D-470E-4765-AA18-05A9B975A01E}"/>
                </a:ext>
              </a:extLst>
            </p:cNvPr>
            <p:cNvSpPr txBox="1"/>
            <p:nvPr/>
          </p:nvSpPr>
          <p:spPr>
            <a:xfrm>
              <a:off x="5342967" y="6062618"/>
              <a:ext cx="2073296" cy="5040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72000" tIns="108000" rIns="72000" anchor="ctr" anchorCtr="0"/>
            <a:lstStyle>
              <a:defPPr>
                <a:defRPr lang="ja-JP"/>
              </a:defPPr>
              <a:lvl1pPr marL="92075" indent="-92075" ea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平均利用単価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id="{D9042B01-9DF6-4548-A863-F76C03991525}"/>
                </a:ext>
              </a:extLst>
            </p:cNvPr>
            <p:cNvSpPr/>
            <p:nvPr/>
          </p:nvSpPr>
          <p:spPr>
            <a:xfrm>
              <a:off x="5327548" y="5621025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洗車メニュー簡単選択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2DEA9B63-1E7D-42B1-8271-F6851C211D89}"/>
                </a:ext>
              </a:extLst>
            </p:cNvPr>
            <p:cNvSpPr txBox="1"/>
            <p:nvPr/>
          </p:nvSpPr>
          <p:spPr>
            <a:xfrm>
              <a:off x="7621455" y="6062618"/>
              <a:ext cx="2073296" cy="5040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72000" tIns="108000" rIns="72000" anchor="ctr" anchorCtr="0"/>
            <a:lstStyle>
              <a:defPPr>
                <a:defRPr lang="ja-JP"/>
              </a:defPPr>
              <a:lvl1pPr marL="92075" indent="-92075" ea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latin typeface="メイリオ" panose="020B0604030504040204" pitchFamily="50" charset="-128"/>
                  <a:ea typeface="メイリオ" panose="020B0604030504040204" pitchFamily="50" charset="-128"/>
                </a:defRPr>
              </a:lvl1pPr>
            </a:lstStyle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kern="0" dirty="0">
                  <a:solidFill>
                    <a:prstClr val="black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決済完了率</a:t>
              </a:r>
              <a:endParaRPr kumimoji="1" lang="en-US" altLang="ja-JP" sz="1000" b="1" kern="0" dirty="0">
                <a:solidFill>
                  <a:prstClr val="black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marL="92075" marR="0" lvl="0" indent="-92075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プレオーダーキャンセル率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:a16="http://schemas.microsoft.com/office/drawing/2014/main" id="{BEAE70F0-F69A-4C38-886C-E815231B3B17}"/>
                </a:ext>
              </a:extLst>
            </p:cNvPr>
            <p:cNvSpPr/>
            <p:nvPr/>
          </p:nvSpPr>
          <p:spPr>
            <a:xfrm>
              <a:off x="7496402" y="5358699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事前決済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:a16="http://schemas.microsoft.com/office/drawing/2014/main" id="{36A9DA48-3856-40A1-B047-03861801A6A8}"/>
                </a:ext>
              </a:extLst>
            </p:cNvPr>
            <p:cNvSpPr/>
            <p:nvPr/>
          </p:nvSpPr>
          <p:spPr>
            <a:xfrm>
              <a:off x="7496402" y="5640933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プレオーダー確認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id="{1361A49F-C1D3-4E5D-8CD3-04146C7CC713}"/>
                </a:ext>
              </a:extLst>
            </p:cNvPr>
            <p:cNvSpPr/>
            <p:nvPr/>
          </p:nvSpPr>
          <p:spPr>
            <a:xfrm>
              <a:off x="3117310" y="5344641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クーポン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:a16="http://schemas.microsoft.com/office/drawing/2014/main" id="{74F0055D-D60E-4854-B832-36FB3FAD2C39}"/>
                </a:ext>
              </a:extLst>
            </p:cNvPr>
            <p:cNvSpPr/>
            <p:nvPr/>
          </p:nvSpPr>
          <p:spPr>
            <a:xfrm>
              <a:off x="3117310" y="5621024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スタンプカード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:a16="http://schemas.microsoft.com/office/drawing/2014/main" id="{EB32BAFF-3A49-498E-B38A-386127311901}"/>
                </a:ext>
              </a:extLst>
            </p:cNvPr>
            <p:cNvSpPr/>
            <p:nvPr/>
          </p:nvSpPr>
          <p:spPr>
            <a:xfrm>
              <a:off x="866870" y="5344641"/>
              <a:ext cx="2105649" cy="227534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tIns="72000" anchor="ctr">
              <a:noAutofit/>
            </a:bodyPr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50" charset="-128"/>
                </a:rPr>
                <a:t>プッシュ通知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431" name="矢印: 右 430">
            <a:extLst>
              <a:ext uri="{FF2B5EF4-FFF2-40B4-BE49-F238E27FC236}">
                <a16:creationId xmlns:a16="http://schemas.microsoft.com/office/drawing/2014/main" id="{98194BFA-B047-416F-806A-BBADAA78FC29}"/>
              </a:ext>
            </a:extLst>
          </p:cNvPr>
          <p:cNvSpPr/>
          <p:nvPr/>
        </p:nvSpPr>
        <p:spPr bwMode="gray">
          <a:xfrm rot="5400000">
            <a:off x="8425163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432" name="矢印: 右 431">
            <a:extLst>
              <a:ext uri="{FF2B5EF4-FFF2-40B4-BE49-F238E27FC236}">
                <a16:creationId xmlns:a16="http://schemas.microsoft.com/office/drawing/2014/main" id="{8CE50B40-4133-43F4-9005-424EAA03EA7C}"/>
              </a:ext>
            </a:extLst>
          </p:cNvPr>
          <p:cNvSpPr/>
          <p:nvPr/>
        </p:nvSpPr>
        <p:spPr bwMode="gray">
          <a:xfrm rot="5400000">
            <a:off x="1729163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433" name="矢印: 右 432">
            <a:extLst>
              <a:ext uri="{FF2B5EF4-FFF2-40B4-BE49-F238E27FC236}">
                <a16:creationId xmlns:a16="http://schemas.microsoft.com/office/drawing/2014/main" id="{AC095A8C-E3F0-4EDF-BB9E-BC026C6DACF0}"/>
              </a:ext>
            </a:extLst>
          </p:cNvPr>
          <p:cNvSpPr/>
          <p:nvPr/>
        </p:nvSpPr>
        <p:spPr bwMode="gray">
          <a:xfrm rot="5400000">
            <a:off x="4069163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434" name="矢印: 右 433">
            <a:extLst>
              <a:ext uri="{FF2B5EF4-FFF2-40B4-BE49-F238E27FC236}">
                <a16:creationId xmlns:a16="http://schemas.microsoft.com/office/drawing/2014/main" id="{75FE00AF-15D2-45D4-80E2-B046FBCA802C}"/>
              </a:ext>
            </a:extLst>
          </p:cNvPr>
          <p:cNvSpPr/>
          <p:nvPr/>
        </p:nvSpPr>
        <p:spPr bwMode="gray">
          <a:xfrm rot="5400000">
            <a:off x="6211163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435" name="矢印: 右 434">
            <a:extLst>
              <a:ext uri="{FF2B5EF4-FFF2-40B4-BE49-F238E27FC236}">
                <a16:creationId xmlns:a16="http://schemas.microsoft.com/office/drawing/2014/main" id="{6D36E63C-8333-4D4C-8B83-88B86FB29697}"/>
              </a:ext>
            </a:extLst>
          </p:cNvPr>
          <p:cNvSpPr/>
          <p:nvPr/>
        </p:nvSpPr>
        <p:spPr bwMode="gray">
          <a:xfrm rot="5400000">
            <a:off x="10670759" y="4515025"/>
            <a:ext cx="201674" cy="252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1" lang="ja-JP" altLang="en-US" sz="1600" kern="0" dirty="0"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2C1FAC8-39AB-47E5-80E0-DEA42070E335}"/>
              </a:ext>
            </a:extLst>
          </p:cNvPr>
          <p:cNvSpPr/>
          <p:nvPr/>
        </p:nvSpPr>
        <p:spPr bwMode="gray">
          <a:xfrm>
            <a:off x="9632273" y="1703426"/>
            <a:ext cx="2414494" cy="5010574"/>
          </a:xfrm>
          <a:prstGeom prst="rect">
            <a:avLst/>
          </a:prstGeom>
          <a:solidFill>
            <a:srgbClr val="FFC000">
              <a:alpha val="2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kern="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以降</a:t>
            </a:r>
            <a:endParaRPr kumimoji="1" lang="en-US" altLang="ja-JP" sz="1600" b="1" kern="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Arial" pitchFamily="34" charset="0"/>
            </a:endParaRPr>
          </a:p>
          <a:p>
            <a: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1" lang="ja-JP" altLang="en-US" sz="1600" b="1" kern="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Arial" pitchFamily="34" charset="0"/>
              </a:rPr>
              <a:t>初回利用時と同じ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D50039F-CAE3-4CC6-B1BE-A3D82093DA46}"/>
              </a:ext>
            </a:extLst>
          </p:cNvPr>
          <p:cNvGrpSpPr/>
          <p:nvPr/>
        </p:nvGrpSpPr>
        <p:grpSpPr>
          <a:xfrm>
            <a:off x="6251460" y="2081730"/>
            <a:ext cx="1103140" cy="1504014"/>
            <a:chOff x="6612860" y="2081730"/>
            <a:chExt cx="1103140" cy="1504014"/>
          </a:xfrm>
        </p:grpSpPr>
        <p:sp>
          <p:nvSpPr>
            <p:cNvPr id="181" name="Rectangle 147">
              <a:extLst>
                <a:ext uri="{FF2B5EF4-FFF2-40B4-BE49-F238E27FC236}">
                  <a16:creationId xmlns:a16="http://schemas.microsoft.com/office/drawing/2014/main" id="{5160302B-9049-4166-8115-DDEC9B37B61C}"/>
                </a:ext>
              </a:extLst>
            </p:cNvPr>
            <p:cNvSpPr/>
            <p:nvPr/>
          </p:nvSpPr>
          <p:spPr>
            <a:xfrm>
              <a:off x="6612860" y="2081730"/>
              <a:ext cx="11031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店舗・メニュー</a:t>
              </a:r>
              <a:endParaRPr kumimoji="1" lang="en-US" altLang="ja-JP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  <a:p>
              <a:pPr algn="ctr" eaLnBrk="0" hangingPunct="0"/>
              <a:r>
                <a:rPr kumimoji="1" lang="ja-JP" altLang="en-US" sz="1000" b="1" dirty="0">
                  <a:solidFill>
                    <a:srgbClr val="00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決定</a:t>
              </a:r>
              <a:endParaRPr kumimoji="1" lang="ja" altLang="en-US" sz="1000" b="1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84AC60F4-BB39-4A66-ACE0-EE2C6C5E5BC0}"/>
                </a:ext>
              </a:extLst>
            </p:cNvPr>
            <p:cNvGrpSpPr/>
            <p:nvPr/>
          </p:nvGrpSpPr>
          <p:grpSpPr>
            <a:xfrm>
              <a:off x="6893743" y="2506089"/>
              <a:ext cx="536424" cy="1079655"/>
              <a:chOff x="6893743" y="2506089"/>
              <a:chExt cx="536424" cy="107965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F017CC84-5459-4387-9484-F9A62486C490}"/>
                  </a:ext>
                </a:extLst>
              </p:cNvPr>
              <p:cNvGrpSpPr/>
              <p:nvPr/>
            </p:nvGrpSpPr>
            <p:grpSpPr>
              <a:xfrm>
                <a:off x="6893743" y="2506089"/>
                <a:ext cx="536424" cy="1079655"/>
                <a:chOff x="5412259" y="2506089"/>
                <a:chExt cx="536424" cy="1079655"/>
              </a:xfrm>
            </p:grpSpPr>
            <p:cxnSp>
              <p:nvCxnSpPr>
                <p:cNvPr id="183" name="直線矢印コネクタ 182">
                  <a:extLst>
                    <a:ext uri="{FF2B5EF4-FFF2-40B4-BE49-F238E27FC236}">
                      <a16:creationId xmlns:a16="http://schemas.microsoft.com/office/drawing/2014/main" id="{776D46BF-3BD0-4DDF-9825-BA741D629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3280" y="3038878"/>
                  <a:ext cx="0" cy="288000"/>
                </a:xfrm>
                <a:prstGeom prst="straightConnector1">
                  <a:avLst/>
                </a:prstGeom>
                <a:noFill/>
                <a:ln w="7302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84" name="正方形/長方形 183">
                  <a:extLst>
                    <a:ext uri="{FF2B5EF4-FFF2-40B4-BE49-F238E27FC236}">
                      <a16:creationId xmlns:a16="http://schemas.microsoft.com/office/drawing/2014/main" id="{79A3C91C-704C-4A72-B101-52F6306DFCFB}"/>
                    </a:ext>
                  </a:extLst>
                </p:cNvPr>
                <p:cNvSpPr/>
                <p:nvPr/>
              </p:nvSpPr>
              <p:spPr bwMode="gray">
                <a:xfrm>
                  <a:off x="5567280" y="3333744"/>
                  <a:ext cx="252000" cy="252000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ja-JP" sz="1200" b="1" kern="0" dirty="0">
                      <a:solidFill>
                        <a:schemeClr val="bg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Arial" pitchFamily="34" charset="0"/>
                    </a:rPr>
                    <a:t>A</a:t>
                  </a:r>
                  <a:endParaRPr kumimoji="1" lang="ja-JP" altLang="en-US" sz="1200" b="1" kern="0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Arial" pitchFamily="34" charset="0"/>
                  </a:endParaRPr>
                </a:p>
              </p:txBody>
            </p:sp>
            <p:sp>
              <p:nvSpPr>
                <p:cNvPr id="180" name="楕円 173">
                  <a:extLst>
                    <a:ext uri="{FF2B5EF4-FFF2-40B4-BE49-F238E27FC236}">
                      <a16:creationId xmlns:a16="http://schemas.microsoft.com/office/drawing/2014/main" id="{56B4BDDB-7F53-4E9D-A680-D83829C5E4EB}"/>
                    </a:ext>
                  </a:extLst>
                </p:cNvPr>
                <p:cNvSpPr/>
                <p:nvPr/>
              </p:nvSpPr>
              <p:spPr bwMode="auto">
                <a:xfrm>
                  <a:off x="5412259" y="2506089"/>
                  <a:ext cx="536424" cy="536424"/>
                </a:xfrm>
                <a:prstGeom prst="ellipse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游ゴシック" panose="020B0400000000000000" pitchFamily="50" charset="-128"/>
                    <a:ea typeface="游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149FBC11-B3BC-4A79-AC6E-60B0580959B9}"/>
                  </a:ext>
                </a:extLst>
              </p:cNvPr>
              <p:cNvGrpSpPr/>
              <p:nvPr/>
            </p:nvGrpSpPr>
            <p:grpSpPr>
              <a:xfrm>
                <a:off x="6939294" y="2574018"/>
                <a:ext cx="451887" cy="401734"/>
                <a:chOff x="6939294" y="2564342"/>
                <a:chExt cx="451887" cy="401734"/>
              </a:xfrm>
            </p:grpSpPr>
            <p:pic>
              <p:nvPicPr>
                <p:cNvPr id="275" name="図 274">
                  <a:extLst>
                    <a:ext uri="{FF2B5EF4-FFF2-40B4-BE49-F238E27FC236}">
                      <a16:creationId xmlns:a16="http://schemas.microsoft.com/office/drawing/2014/main" id="{BEC6F329-61C0-4A6B-B695-8248024D63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990"/>
                <a:stretch/>
              </p:blipFill>
              <p:spPr>
                <a:xfrm>
                  <a:off x="7142154" y="2769320"/>
                  <a:ext cx="249027" cy="196756"/>
                </a:xfrm>
                <a:prstGeom prst="rect">
                  <a:avLst/>
                </a:prstGeom>
              </p:spPr>
            </p:pic>
            <p:grpSp>
              <p:nvGrpSpPr>
                <p:cNvPr id="15" name="グループ化 14">
                  <a:extLst>
                    <a:ext uri="{FF2B5EF4-FFF2-40B4-BE49-F238E27FC236}">
                      <a16:creationId xmlns:a16="http://schemas.microsoft.com/office/drawing/2014/main" id="{2235508E-9686-4B76-9642-3CC80001D612}"/>
                    </a:ext>
                  </a:extLst>
                </p:cNvPr>
                <p:cNvGrpSpPr/>
                <p:nvPr/>
              </p:nvGrpSpPr>
              <p:grpSpPr>
                <a:xfrm>
                  <a:off x="6939294" y="2564342"/>
                  <a:ext cx="287148" cy="221065"/>
                  <a:chOff x="6161666" y="2558107"/>
                  <a:chExt cx="506199" cy="389705"/>
                </a:xfrm>
              </p:grpSpPr>
              <p:pic>
                <p:nvPicPr>
                  <p:cNvPr id="133" name="図 132">
                    <a:extLst>
                      <a:ext uri="{FF2B5EF4-FFF2-40B4-BE49-F238E27FC236}">
                        <a16:creationId xmlns:a16="http://schemas.microsoft.com/office/drawing/2014/main" id="{AD03ADDA-4F32-4485-9B70-AFC660E11F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3013"/>
                  <a:stretch/>
                </p:blipFill>
                <p:spPr>
                  <a:xfrm>
                    <a:off x="6161666" y="2558107"/>
                    <a:ext cx="506199" cy="389705"/>
                  </a:xfrm>
                  <a:prstGeom prst="rect">
                    <a:avLst/>
                  </a:prstGeom>
                </p:spPr>
              </p:pic>
              <p:sp>
                <p:nvSpPr>
                  <p:cNvPr id="135" name="四角形: 角を丸くする 134">
                    <a:extLst>
                      <a:ext uri="{FF2B5EF4-FFF2-40B4-BE49-F238E27FC236}">
                        <a16:creationId xmlns:a16="http://schemas.microsoft.com/office/drawing/2014/main" id="{0C69AF52-3A81-451B-95A0-EE1C5F5ED1D1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235132" y="2655383"/>
                    <a:ext cx="340196" cy="84542"/>
                  </a:xfrm>
                  <a:prstGeom prst="roundRect">
                    <a:avLst>
                      <a:gd name="adj" fmla="val 6004"/>
                    </a:avLst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36" name="四角形: 角を丸くする 135">
                    <a:extLst>
                      <a:ext uri="{FF2B5EF4-FFF2-40B4-BE49-F238E27FC236}">
                        <a16:creationId xmlns:a16="http://schemas.microsoft.com/office/drawing/2014/main" id="{647B676B-476C-4EA3-8EA7-B49ED7012E03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267671" y="2740152"/>
                    <a:ext cx="275906" cy="158522"/>
                  </a:xfrm>
                  <a:prstGeom prst="roundRect">
                    <a:avLst>
                      <a:gd name="adj" fmla="val 6004"/>
                    </a:avLst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38" name="四角形: 角を丸くする 137">
                    <a:extLst>
                      <a:ext uri="{FF2B5EF4-FFF2-40B4-BE49-F238E27FC236}">
                        <a16:creationId xmlns:a16="http://schemas.microsoft.com/office/drawing/2014/main" id="{A79FFAF5-BD23-4378-A545-F62DED466EEC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543515" y="2830412"/>
                    <a:ext cx="49274" cy="68261"/>
                  </a:xfrm>
                  <a:prstGeom prst="roundRect">
                    <a:avLst>
                      <a:gd name="adj" fmla="val 6004"/>
                    </a:avLst>
                  </a:prstGeom>
                  <a:noFill/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1600" kern="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Arial" pitchFamily="34" charset="0"/>
                    </a:endParaRPr>
                  </a:p>
                </p:txBody>
              </p:sp>
            </p:grp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2D19375-D28D-4893-B85B-06D1DDD9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6292" y="2665379"/>
                  <a:ext cx="271592" cy="263375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03DCD5B8-B6E5-4299-9C64-96667B3AA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3"/>
          <a:stretch/>
        </p:blipFill>
        <p:spPr>
          <a:xfrm>
            <a:off x="5575656" y="2607648"/>
            <a:ext cx="411335" cy="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3D531B5D-1965-4C84-8234-D21544974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27" y="1392254"/>
            <a:ext cx="2363287" cy="879142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05A4DC4-5C0C-4716-ABA5-8A9B252FD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" y="1392256"/>
            <a:ext cx="2382759" cy="423813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E9A3374-05F5-41EE-B75B-20BD2F31F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605" y="1392256"/>
            <a:ext cx="2341320" cy="416442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FBDEDA4-D348-4C7D-B4D9-98365C09E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75" y="1392254"/>
            <a:ext cx="2352855" cy="692052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93E5BC-7C7E-3C4E-8512-ADEDCA0B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420" y="1378763"/>
            <a:ext cx="2344826" cy="596523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A12AD7C-6B7A-46E6-849C-5B67D25BF5F4}"/>
              </a:ext>
            </a:extLst>
          </p:cNvPr>
          <p:cNvGrpSpPr/>
          <p:nvPr/>
        </p:nvGrpSpPr>
        <p:grpSpPr>
          <a:xfrm>
            <a:off x="2377126" y="648597"/>
            <a:ext cx="9746252" cy="608658"/>
            <a:chOff x="2267799" y="648597"/>
            <a:chExt cx="6689696" cy="608658"/>
          </a:xfrm>
        </p:grpSpPr>
        <p:sp>
          <p:nvSpPr>
            <p:cNvPr id="50" name="ホームベース 8">
              <a:extLst>
                <a:ext uri="{FF2B5EF4-FFF2-40B4-BE49-F238E27FC236}">
                  <a16:creationId xmlns:a16="http://schemas.microsoft.com/office/drawing/2014/main" id="{AE8C15FE-2D5B-4F14-BD22-0B2EF80563BB}"/>
                </a:ext>
              </a:extLst>
            </p:cNvPr>
            <p:cNvSpPr/>
            <p:nvPr/>
          </p:nvSpPr>
          <p:spPr>
            <a:xfrm>
              <a:off x="2267799" y="648597"/>
              <a:ext cx="6689696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１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.</a:t>
              </a: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洗車サービス利用登録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ホームベース 55">
              <a:extLst>
                <a:ext uri="{FF2B5EF4-FFF2-40B4-BE49-F238E27FC236}">
                  <a16:creationId xmlns:a16="http://schemas.microsoft.com/office/drawing/2014/main" id="{ACD7C4D1-62D5-455C-BA83-28583CBD8668}"/>
                </a:ext>
              </a:extLst>
            </p:cNvPr>
            <p:cNvSpPr/>
            <p:nvPr/>
          </p:nvSpPr>
          <p:spPr>
            <a:xfrm>
              <a:off x="2318851" y="1025778"/>
              <a:ext cx="1614968" cy="23147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1.</a:t>
              </a: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利用状況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をチェックする</a:t>
              </a:r>
            </a:p>
          </p:txBody>
        </p:sp>
        <p:sp>
          <p:nvSpPr>
            <p:cNvPr id="58" name="ホームベース 130">
              <a:extLst>
                <a:ext uri="{FF2B5EF4-FFF2-40B4-BE49-F238E27FC236}">
                  <a16:creationId xmlns:a16="http://schemas.microsoft.com/office/drawing/2014/main" id="{5CABA3A4-3633-4A54-A290-F29421A3F5D5}"/>
                </a:ext>
              </a:extLst>
            </p:cNvPr>
            <p:cNvSpPr/>
            <p:nvPr/>
          </p:nvSpPr>
          <p:spPr>
            <a:xfrm>
              <a:off x="4015520" y="1025778"/>
              <a:ext cx="4941974" cy="23147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2.</a:t>
              </a:r>
              <a:r>
                <a:rPr kumimoji="1" lang="ja-JP" altLang="en-US" sz="1050" b="1" kern="0" dirty="0">
                  <a:solidFill>
                    <a:prstClr val="white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洗車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のオーダーをする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DF863E-9673-4817-B8CE-FB74E48B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4-1.</a:t>
            </a:r>
            <a:r>
              <a:rPr lang="ja-JP" altLang="en-US" dirty="0"/>
              <a:t>本会員登録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C04CF41-BB67-40CD-A153-42F8AF0A4C35}"/>
              </a:ext>
            </a:extLst>
          </p:cNvPr>
          <p:cNvGrpSpPr/>
          <p:nvPr/>
        </p:nvGrpSpPr>
        <p:grpSpPr>
          <a:xfrm>
            <a:off x="32134" y="648597"/>
            <a:ext cx="2545966" cy="608658"/>
            <a:chOff x="32134" y="648597"/>
            <a:chExt cx="2363028" cy="608658"/>
          </a:xfrm>
        </p:grpSpPr>
        <p:sp>
          <p:nvSpPr>
            <p:cNvPr id="52" name="ホームベース 9">
              <a:extLst>
                <a:ext uri="{FF2B5EF4-FFF2-40B4-BE49-F238E27FC236}">
                  <a16:creationId xmlns:a16="http://schemas.microsoft.com/office/drawing/2014/main" id="{87145A19-7EB3-4D7F-9CE0-96763BEADABA}"/>
                </a:ext>
              </a:extLst>
            </p:cNvPr>
            <p:cNvSpPr/>
            <p:nvPr/>
          </p:nvSpPr>
          <p:spPr>
            <a:xfrm>
              <a:off x="32134" y="648597"/>
              <a:ext cx="2363028" cy="347216"/>
            </a:xfrm>
            <a:prstGeom prst="homePlate">
              <a:avLst>
                <a:gd name="adj" fmla="val 44038"/>
              </a:avLst>
            </a:prstGeom>
            <a:solidFill>
              <a:sysClr val="windowText" lastClr="000000">
                <a:lumMod val="95000"/>
                <a:lumOff val="5000"/>
              </a:sysClr>
            </a:solidFill>
            <a:ln w="508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736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ja-JP" altLang="en-US" sz="1200" b="1" dirty="0">
                  <a:solidFill>
                    <a:srgbClr val="FFFF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Meiryo UI" panose="020B0604030504040204" pitchFamily="34" charset="-128"/>
                </a:rPr>
                <a:t>想起</a:t>
              </a:r>
            </a:p>
          </p:txBody>
        </p:sp>
        <p:sp>
          <p:nvSpPr>
            <p:cNvPr id="53" name="ホームベース 55">
              <a:extLst>
                <a:ext uri="{FF2B5EF4-FFF2-40B4-BE49-F238E27FC236}">
                  <a16:creationId xmlns:a16="http://schemas.microsoft.com/office/drawing/2014/main" id="{6F7E53B0-0E0C-4FE0-9210-6529C9D552CA}"/>
                </a:ext>
              </a:extLst>
            </p:cNvPr>
            <p:cNvSpPr/>
            <p:nvPr/>
          </p:nvSpPr>
          <p:spPr>
            <a:xfrm>
              <a:off x="66000" y="1025778"/>
              <a:ext cx="2142629" cy="231477"/>
            </a:xfrm>
            <a:prstGeom prst="homePlate">
              <a:avLst>
                <a:gd name="adj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736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游ゴシック" panose="020B0400000000000000" pitchFamily="50" charset="-128"/>
                  <a:ea typeface="游ゴシック" panose="020B0400000000000000" pitchFamily="50" charset="-128"/>
                  <a:cs typeface="+mn-cs"/>
                </a:rPr>
                <a:t>サービスを想起する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005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CENTFARBEEXIST" val="0"/>
  <p:tag name="VERSION" val="V8.0"/>
  <p:tag name="VORLAGE" val="QPT_Molecules"/>
  <p:tag name="GROESSE" val="Standard"/>
  <p:tag name="THINKCELLPRESENTATIONDONOTDELETE" val="&lt;?xml version=&quot;1.0&quot; encoding=&quot;UTF-16&quot; standalone=&quot;yes&quot;?&gt;&lt;root reqver=&quot;24162&quot;&gt;&lt;version val=&quot;2698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m/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2.46609999999999995879E+00&quot;&gt;&lt;m_msothmcolidx val=&quot;0&quot;/&gt;&lt;m_rgb r=&quot;FE&quot; g=&quot;DF&quot; b=&quot;FF&quot;/&gt;&lt;m_nBrightness tagver0=&quot;26206&quot; tagname0=&quot;m_nBrightnessUNRECOGNIZED&quot; val=&quot;0&quot;/&gt;&lt;/elem&gt;&lt;elem m_fUsage=&quot;1.62900000000000000355E+00&quot;&gt;&lt;m_msothmcolidx val=&quot;0&quot;/&gt;&lt;m_rgb r=&quot;FF&quot; g=&quot;C4&quot; b=&quot;FB&quot;/&gt;&lt;m_nBrightness tagver0=&quot;26206&quot; tagname0=&quot;m_nBrightnessUNRECOGNIZED&quot; val=&quot;0&quot;/&gt;&lt;/elem&gt;&lt;elem m_fUsage=&quot;5.90490000000000181402E-01&quot;&gt;&lt;m_msothmcolidx val=&quot;0&quot;/&gt;&lt;m_rgb r=&quot;BD&quot; g=&quot;F7&quot; b=&quot;FF&quot;/&gt;&lt;m_nBrightness tagver0=&quot;26206&quot; tagname0=&quot;m_nBrightnessUNRECOGNIZED&quot; val=&quot;0&quot;/&gt;&lt;/elem&gt;&lt;elem m_fUsage=&quot;5.31441000000000163261E-01&quot;&gt;&lt;m_msothmcolidx val=&quot;0&quot;/&gt;&lt;m_rgb r=&quot;DB&quot; g=&quot;EB&quot; b=&quot;F9&quot;/&gt;&lt;m_nBrightness tagver0=&quot;26206&quot; tagname0=&quot;m_nBrightnessUNRECOGNIZED&quot; val=&quot;0&quot;/&gt;&lt;/elem&gt;&lt;elem m_fUsage=&quot;4.78296900000000135833E-01&quot;&gt;&lt;m_msothmcolidx val=&quot;0&quot;/&gt;&lt;m_rgb r=&quot;DB&quot; g=&quot;FD&quot; b=&quot;FF&quot;/&gt;&lt;m_nBrightness tagver0=&quot;26206&quot; tagname0=&quot;m_nBrightnessUNRECOGNIZED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f0OGw6JSX6cHfT6eC8C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bxZ1Y5QYm1EwLAeA6Y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s.DM5q_TjKPGdzMGzOgY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s.DM5q_TjKPGdzMGzOgYA"/>
</p:tagLst>
</file>

<file path=ppt/theme/theme1.xml><?xml version="1.0" encoding="utf-8"?>
<a:theme xmlns:a="http://schemas.openxmlformats.org/drawingml/2006/main" name="Acc_Strategy_template 4-3">
  <a:themeElements>
    <a:clrScheme name="Accenture Strategy">
      <a:dk1>
        <a:sysClr val="windowText" lastClr="000000"/>
      </a:dk1>
      <a:lt1>
        <a:sysClr val="window" lastClr="FFFFFF"/>
      </a:lt1>
      <a:dk2>
        <a:srgbClr val="666666"/>
      </a:dk2>
      <a:lt2>
        <a:srgbClr val="778888"/>
      </a:lt2>
      <a:accent1>
        <a:srgbClr val="FF0000"/>
      </a:accent1>
      <a:accent2>
        <a:srgbClr val="359B4C"/>
      </a:accent2>
      <a:accent3>
        <a:srgbClr val="FF9900"/>
      </a:accent3>
      <a:accent4>
        <a:srgbClr val="00BBEE"/>
      </a:accent4>
      <a:accent5>
        <a:srgbClr val="993399"/>
      </a:accent5>
      <a:accent6>
        <a:srgbClr val="002266"/>
      </a:accent6>
      <a:hlink>
        <a:srgbClr val="2F539C"/>
      </a:hlink>
      <a:folHlink>
        <a:srgbClr val="99222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778888">
            <a:lumMod val="20000"/>
            <a:lumOff val="80000"/>
          </a:srgbClr>
        </a:solidFill>
        <a:ln w="6350">
          <a:solidFill>
            <a:srgbClr val="778888">
              <a:lumMod val="20000"/>
              <a:lumOff val="80000"/>
            </a:srgbClr>
          </a:solidFill>
          <a:miter lim="800000"/>
          <a:headEnd/>
          <a:tailEnd/>
        </a:ln>
        <a:effectLst/>
      </a:spPr>
      <a:bodyPr vert="horz" wrap="square" lIns="72000" tIns="72000" rIns="72000" bIns="7200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eaLnBrk="1" latinLnBrk="0" hangingPunct="1">
          <a:lnSpc>
            <a:spcPct val="100000"/>
          </a:lnSpc>
          <a:spcBef>
            <a:spcPts val="0"/>
          </a:spcBef>
          <a:spcAft>
            <a:spcPts val="300"/>
          </a:spcAft>
          <a:buClrTx/>
          <a:buSzTx/>
          <a:buFontTx/>
          <a:buNone/>
          <a:tabLst/>
          <a:defRPr kumimoji="1" sz="1600" kern="0" dirty="0" smtClean="0">
            <a:solidFill>
              <a:sysClr val="windowText" lastClr="000000"/>
            </a:solidFill>
            <a:latin typeface="Meiryo UI" panose="020B0604030504040204" pitchFamily="50" charset="-128"/>
            <a:ea typeface="Meiryo UI" panose="020B0604030504040204" pitchFamily="50" charset="-128"/>
            <a:cs typeface="Arial" pitchFamily="34" charset="0"/>
          </a:defRPr>
        </a:defPPr>
      </a:lstStyle>
    </a:spDef>
    <a:lnDef>
      <a:spPr>
        <a:ln w="9525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 algn="ctr">
          <a:defRPr kumimoji="1" sz="1400" dirty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Digital_Template_Graphik_v2" id="{24AE1FC2-7F88-4461-84AD-C636466085DC}" vid="{5000DFA1-24E3-4CF3-824F-35C1B8C418E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667838C0CA873A4A9CF4988AEBD9E944" ma:contentTypeVersion="7" ma:contentTypeDescription="新しいドキュメントを作成します。" ma:contentTypeScope="" ma:versionID="d20a711abd3cbc4ec69af86d6dbc76a8">
  <xsd:schema xmlns:xsd="http://www.w3.org/2001/XMLSchema" xmlns:xs="http://www.w3.org/2001/XMLSchema" xmlns:p="http://schemas.microsoft.com/office/2006/metadata/properties" xmlns:ns2="dfd39c05-b0da-4c38-a7ca-e59087832ebf" targetNamespace="http://schemas.microsoft.com/office/2006/metadata/properties" ma:root="true" ma:fieldsID="14a89a2378792cc18b7ca1791b5d1a33" ns2:_="">
    <xsd:import namespace="dfd39c05-b0da-4c38-a7ca-e59087832e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39c05-b0da-4c38-a7ca-e59087832e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9CB961-CE17-4E28-BD4A-99C45210BE65}"/>
</file>

<file path=customXml/itemProps2.xml><?xml version="1.0" encoding="utf-8"?>
<ds:datastoreItem xmlns:ds="http://schemas.openxmlformats.org/officeDocument/2006/customXml" ds:itemID="{DB56FCDD-DB12-4F15-A6BD-1FA8B72004E2}"/>
</file>

<file path=customXml/itemProps3.xml><?xml version="1.0" encoding="utf-8"?>
<ds:datastoreItem xmlns:ds="http://schemas.openxmlformats.org/officeDocument/2006/customXml" ds:itemID="{109C4E17-3974-4185-A92E-02E47D5EAF8A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4280</Words>
  <Application>Microsoft Office PowerPoint</Application>
  <PresentationFormat>ワイド画面</PresentationFormat>
  <Paragraphs>888</Paragraphs>
  <Slides>42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2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42</vt:i4>
      </vt:variant>
    </vt:vector>
  </HeadingPairs>
  <TitlesOfParts>
    <vt:vector size="58" baseType="lpstr">
      <vt:lpstr>Meiryo UI</vt:lpstr>
      <vt:lpstr>ＭＳ Ｐゴシック</vt:lpstr>
      <vt:lpstr>ＭＳ ゴシック</vt:lpstr>
      <vt:lpstr>ヒラギノ角ゴ ProN W3</vt:lpstr>
      <vt:lpstr>源ノ角ゴシック JP Bold</vt:lpstr>
      <vt:lpstr>源ノ角ゴシック JP Normal</vt:lpstr>
      <vt:lpstr>游ゴシック</vt:lpstr>
      <vt:lpstr>Arial</vt:lpstr>
      <vt:lpstr>Calibri</vt:lpstr>
      <vt:lpstr>Graphik</vt:lpstr>
      <vt:lpstr>Verdana</vt:lpstr>
      <vt:lpstr>Wingdings</vt:lpstr>
      <vt:lpstr>Acc_Strategy_template 4-3</vt:lpstr>
      <vt:lpstr>Content Layouts</vt:lpstr>
      <vt:lpstr>think-cell スライド</vt:lpstr>
      <vt:lpstr>Microsoft Excel ワークシート</vt:lpstr>
      <vt:lpstr>洗車プリオーダーサービス </vt:lpstr>
      <vt:lpstr>UXデザインスプリント：スケジュール</vt:lpstr>
      <vt:lpstr>第2回 UX検討会アジェンダ</vt:lpstr>
      <vt:lpstr>第2回 UX検討会アジェンダ</vt:lpstr>
      <vt:lpstr>洗車メニューのアンケート結果</vt:lpstr>
      <vt:lpstr>洗車メニューのQuickアンケート結果（詳細）</vt:lpstr>
      <vt:lpstr>第2回 UX検討会アジェンダ</vt:lpstr>
      <vt:lpstr>ユーザーシナリオ（機械洗車サービス利用の習慣化）</vt:lpstr>
      <vt:lpstr>4-1.本会員登録</vt:lpstr>
      <vt:lpstr>4-1.本会員登録</vt:lpstr>
      <vt:lpstr>PowerPoint プレゼンテーション</vt:lpstr>
      <vt:lpstr>フックの習慣化モデル</vt:lpstr>
      <vt:lpstr>フックの習慣化モデル</vt:lpstr>
      <vt:lpstr>フックの習慣化モデル</vt:lpstr>
      <vt:lpstr>フックの習慣化モデル</vt:lpstr>
      <vt:lpstr>フックの習慣化モデル</vt:lpstr>
      <vt:lpstr>Twitter の習慣化サイクル</vt:lpstr>
      <vt:lpstr>ソーシャルゲーム の習慣化サイクル</vt:lpstr>
      <vt:lpstr>洗車の習慣化サイクル（ディスカッション結果）</vt:lpstr>
      <vt:lpstr>PowerPoint プレゼンテーション</vt:lpstr>
      <vt:lpstr>サービス名称（案）</vt:lpstr>
      <vt:lpstr>Appendix</vt:lpstr>
      <vt:lpstr>本プロジェクトのゴール（前フェーズ貴社検討資料より）</vt:lpstr>
      <vt:lpstr>洗車プリオーダーサービスのバリューピラミッド （2/1版）</vt:lpstr>
      <vt:lpstr>ペルソナ（前フェーズ貴社検討資料より）</vt:lpstr>
      <vt:lpstr>ユーザーシナリオ（はじめてのサービス利用） 2/1版</vt:lpstr>
      <vt:lpstr>ユーザーシナリオ（はじめてのサービス利用） 2/1版</vt:lpstr>
      <vt:lpstr>2-1.サービスを理解する (02/01 ブラッシュアップ版) 1/2</vt:lpstr>
      <vt:lpstr>2-1.サービスを理解する (02/01 ブラッシュアップ版) 2/2</vt:lpstr>
      <vt:lpstr>2-2.車両情報を登録する（ 02/01 ブラッシュアップ版) 1/2</vt:lpstr>
      <vt:lpstr>2-2.車両情報を登録する（02/01 ブラッシュアップ版) 2/2</vt:lpstr>
      <vt:lpstr>2-3.車両ナンバーを登録する（02/01 ブラッシュアップ版) 1/2</vt:lpstr>
      <vt:lpstr>2-3.車両ナンバーを登録する（02/01 ブラッシュアップ版) 2/2</vt:lpstr>
      <vt:lpstr>2-4.会員/クレカ情報を登録する（02/01 ブラッシュアップ版) 1/2</vt:lpstr>
      <vt:lpstr>2-4.会員/クレカ情報を登録する（02/01 ブラッシュアップ版) 2/2</vt:lpstr>
      <vt:lpstr>2-5.無料洗車オーダーする (02/01 ブラッシュアップ版) 1/3</vt:lpstr>
      <vt:lpstr>2-5.無料洗車オーダーする (02/01 ブラッシュアップ版) 2/3</vt:lpstr>
      <vt:lpstr>2-5.無料洗車オーダーする (02/01 ブラッシュアップ版) 3/3</vt:lpstr>
      <vt:lpstr>3-1.店舗へ行く</vt:lpstr>
      <vt:lpstr>3-2.洗車する</vt:lpstr>
      <vt:lpstr>3-3.洗車中／洗車後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3</cp:revision>
  <dcterms:created xsi:type="dcterms:W3CDTF">2017-05-12T00:23:16Z</dcterms:created>
  <dcterms:modified xsi:type="dcterms:W3CDTF">2019-02-03T18:00:50Z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0x010100667838C0CA873A4A9CF4988AEBD9E944</vt:lpwstr>
  </property>
</Properties>
</file>